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5"/>
  </p:notesMasterIdLst>
  <p:sldIdLst>
    <p:sldId id="256" r:id="rId2"/>
    <p:sldId id="328" r:id="rId3"/>
    <p:sldId id="284" r:id="rId4"/>
    <p:sldId id="285" r:id="rId5"/>
    <p:sldId id="286" r:id="rId6"/>
    <p:sldId id="329" r:id="rId7"/>
    <p:sldId id="297" r:id="rId8"/>
    <p:sldId id="303" r:id="rId9"/>
    <p:sldId id="299" r:id="rId10"/>
    <p:sldId id="330" r:id="rId11"/>
    <p:sldId id="331" r:id="rId12"/>
    <p:sldId id="305" r:id="rId13"/>
    <p:sldId id="332" r:id="rId14"/>
    <p:sldId id="333" r:id="rId15"/>
    <p:sldId id="334" r:id="rId16"/>
    <p:sldId id="335" r:id="rId17"/>
    <p:sldId id="336" r:id="rId18"/>
    <p:sldId id="337" r:id="rId19"/>
    <p:sldId id="338" r:id="rId20"/>
    <p:sldId id="339" r:id="rId21"/>
    <p:sldId id="340" r:id="rId22"/>
    <p:sldId id="313" r:id="rId23"/>
    <p:sldId id="317" r:id="rId24"/>
    <p:sldId id="341" r:id="rId25"/>
    <p:sldId id="342" r:id="rId26"/>
    <p:sldId id="343" r:id="rId27"/>
    <p:sldId id="344" r:id="rId28"/>
    <p:sldId id="345" r:id="rId29"/>
    <p:sldId id="346" r:id="rId30"/>
    <p:sldId id="347" r:id="rId31"/>
    <p:sldId id="348" r:id="rId32"/>
    <p:sldId id="349" r:id="rId33"/>
    <p:sldId id="350" r:id="rId34"/>
    <p:sldId id="355" r:id="rId35"/>
    <p:sldId id="356" r:id="rId36"/>
    <p:sldId id="357" r:id="rId37"/>
    <p:sldId id="314" r:id="rId38"/>
    <p:sldId id="351" r:id="rId39"/>
    <p:sldId id="352" r:id="rId40"/>
    <p:sldId id="353" r:id="rId41"/>
    <p:sldId id="354" r:id="rId42"/>
    <p:sldId id="358" r:id="rId43"/>
    <p:sldId id="300" r:id="rId44"/>
  </p:sldIdLst>
  <p:sldSz cx="9144000" cy="5143500" type="screen16x9"/>
  <p:notesSz cx="6858000" cy="9144000"/>
  <p:embeddedFontLst>
    <p:embeddedFont>
      <p:font typeface="Calibri" pitchFamily="34" charset="0"/>
      <p:regular r:id="rId46"/>
      <p:bold r:id="rId47"/>
      <p:italic r:id="rId48"/>
      <p:boldItalic r:id="rId49"/>
    </p:embeddedFont>
    <p:embeddedFont>
      <p:font typeface="Trebuchet MS" pitchFamily="34" charset="0"/>
      <p:regular r:id="rId50"/>
      <p:bold r:id="rId51"/>
      <p:italic r:id="rId52"/>
      <p:boldItalic r:id="rId53"/>
    </p:embeddedFont>
    <p:embeddedFont>
      <p:font typeface="Lato Light" charset="0"/>
      <p:regular r:id="rId54"/>
      <p:bold r:id="rId55"/>
      <p:italic r:id="rId56"/>
      <p:boldItalic r:id="rId57"/>
    </p:embeddedFont>
    <p:embeddedFont>
      <p:font typeface="Lato Hairline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A22AE169-9AAA-480D-AFE7-6645F30C256A}">
  <a:tblStyle styleId="{A22AE169-9AAA-480D-AFE7-6645F30C25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816" y="-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61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421982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paint_transparent1.png"/>
          <p:cNvPicPr preferRelativeResize="0"/>
          <p:nvPr/>
        </p:nvPicPr>
        <p:blipFill rotWithShape="1">
          <a:blip r:embed="rId3">
            <a:alphaModFix/>
          </a:blip>
          <a:srcRect l="55211"/>
          <a:stretch/>
        </p:blipFill>
        <p:spPr>
          <a:xfrm>
            <a:off x="1" y="0"/>
            <a:ext cx="40956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descr="paint_transparent4.png"/>
          <p:cNvPicPr preferRelativeResize="0"/>
          <p:nvPr/>
        </p:nvPicPr>
        <p:blipFill rotWithShape="1">
          <a:blip r:embed="rId3">
            <a:alphaModFix/>
          </a:blip>
          <a:srcRect r="49954"/>
          <a:stretch/>
        </p:blipFill>
        <p:spPr>
          <a:xfrm>
            <a:off x="4567925" y="0"/>
            <a:ext cx="4576075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/>
          <p:nvPr/>
        </p:nvSpPr>
        <p:spPr>
          <a:xfrm>
            <a:off x="0" y="-150"/>
            <a:ext cx="5300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3914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×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ircl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rectangle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" descr="paint_transparent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999999"/>
                </a:solidFill>
              </a:defRPr>
            </a:lvl1pPr>
            <a:lvl2pPr lvl="1" algn="ctr" rtl="0">
              <a:buNone/>
              <a:defRPr>
                <a:solidFill>
                  <a:srgbClr val="999999"/>
                </a:solidFill>
              </a:defRPr>
            </a:lvl2pPr>
            <a:lvl3pPr lvl="2" algn="ctr" rtl="0">
              <a:buNone/>
              <a:defRPr>
                <a:solidFill>
                  <a:srgbClr val="999999"/>
                </a:solidFill>
              </a:defRPr>
            </a:lvl3pPr>
            <a:lvl4pPr lvl="3" algn="ctr" rtl="0">
              <a:buNone/>
              <a:defRPr>
                <a:solidFill>
                  <a:srgbClr val="999999"/>
                </a:solidFill>
              </a:defRPr>
            </a:lvl4pPr>
            <a:lvl5pPr lvl="4" algn="ctr" rtl="0">
              <a:buNone/>
              <a:defRPr>
                <a:solidFill>
                  <a:srgbClr val="999999"/>
                </a:solidFill>
              </a:defRPr>
            </a:lvl5pPr>
            <a:lvl6pPr lvl="5" algn="ctr" rtl="0">
              <a:buNone/>
              <a:defRPr>
                <a:solidFill>
                  <a:srgbClr val="999999"/>
                </a:solidFill>
              </a:defRPr>
            </a:lvl6pPr>
            <a:lvl7pPr lvl="6" algn="ctr" rtl="0">
              <a:buNone/>
              <a:defRPr>
                <a:solidFill>
                  <a:srgbClr val="999999"/>
                </a:solidFill>
              </a:defRPr>
            </a:lvl7pPr>
            <a:lvl8pPr lvl="7" algn="ctr" rtl="0">
              <a:buNone/>
              <a:defRPr>
                <a:solidFill>
                  <a:srgbClr val="999999"/>
                </a:solidFill>
              </a:defRPr>
            </a:lvl8pPr>
            <a:lvl9pPr lvl="8" algn="ctr" rtl="0">
              <a:buNone/>
              <a:defRPr>
                <a:solidFill>
                  <a:srgbClr val="999999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●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6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2555776" y="3723878"/>
            <a:ext cx="6048672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4400" b="1" dirty="0" err="1" smtClean="0"/>
              <a:t>Segmentasi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Pelanggan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Berdasarkan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Analisis</a:t>
            </a:r>
            <a:r>
              <a:rPr lang="en-US" sz="4400" b="1" dirty="0" smtClean="0"/>
              <a:t> RFM </a:t>
            </a:r>
            <a:r>
              <a:rPr lang="en-US" sz="4400" b="1" dirty="0" err="1" smtClean="0"/>
              <a:t>dan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Kategori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Produk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Dengan</a:t>
            </a:r>
            <a:r>
              <a:rPr lang="en-US" sz="4400" b="1" dirty="0" smtClean="0"/>
              <a:t> </a:t>
            </a:r>
            <a:br>
              <a:rPr lang="en-US" sz="4400" b="1" dirty="0" smtClean="0"/>
            </a:br>
            <a:r>
              <a:rPr lang="en-US" sz="4400" b="1" dirty="0" smtClean="0"/>
              <a:t>K-Means</a:t>
            </a:r>
            <a:endParaRPr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graphicFrame>
        <p:nvGraphicFramePr>
          <p:cNvPr id="3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269334"/>
              </p:ext>
            </p:extLst>
          </p:nvPr>
        </p:nvGraphicFramePr>
        <p:xfrm>
          <a:off x="743933" y="982825"/>
          <a:ext cx="7923530" cy="31778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6515"/>
                <a:gridCol w="6597015"/>
              </a:tblGrid>
              <a:tr h="374669">
                <a:tc>
                  <a:txBody>
                    <a:bodyPr/>
                    <a:lstStyle/>
                    <a:p>
                      <a:pPr marL="6731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700" b="1" spc="-1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Features</a:t>
                      </a:r>
                      <a:endParaRPr sz="1700" dirty="0">
                        <a:latin typeface="Trebuchet MS"/>
                        <a:cs typeface="Trebuchet MS"/>
                      </a:endParaRPr>
                    </a:p>
                  </a:txBody>
                  <a:tcPr marL="0" marR="0" marT="24765" marB="0" anchor="ctr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6731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700" b="1" spc="-9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Description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 anchor="ctr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384780">
                <a:tc>
                  <a:txBody>
                    <a:bodyPr/>
                    <a:lstStyle/>
                    <a:p>
                      <a:pPr marL="6731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700" b="1" spc="-80" dirty="0">
                          <a:latin typeface="Trebuchet MS"/>
                          <a:cs typeface="Trebuchet MS"/>
                        </a:rPr>
                        <a:t>InvoiceNo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2225" marB="0" anchor="ctr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6731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700" spc="-80" dirty="0">
                          <a:latin typeface="Trebuchet MS"/>
                          <a:cs typeface="Trebuchet MS"/>
                        </a:rPr>
                        <a:t>6-digit</a:t>
                      </a:r>
                      <a:r>
                        <a:rPr sz="1700" spc="-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90" dirty="0">
                          <a:latin typeface="Trebuchet MS"/>
                          <a:cs typeface="Trebuchet MS"/>
                        </a:rPr>
                        <a:t>integral</a:t>
                      </a:r>
                      <a:r>
                        <a:rPr sz="17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55" dirty="0">
                          <a:latin typeface="Trebuchet MS"/>
                          <a:cs typeface="Trebuchet MS"/>
                        </a:rPr>
                        <a:t>number</a:t>
                      </a:r>
                      <a:r>
                        <a:rPr sz="17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65" dirty="0">
                          <a:latin typeface="Trebuchet MS"/>
                          <a:cs typeface="Trebuchet MS"/>
                        </a:rPr>
                        <a:t>uniquely</a:t>
                      </a:r>
                      <a:r>
                        <a:rPr sz="1700" spc="-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55" dirty="0">
                          <a:latin typeface="Trebuchet MS"/>
                          <a:cs typeface="Trebuchet MS"/>
                        </a:rPr>
                        <a:t>assigned</a:t>
                      </a:r>
                      <a:r>
                        <a:rPr sz="1700" spc="-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70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1700" spc="-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80" dirty="0">
                          <a:latin typeface="Trebuchet MS"/>
                          <a:cs typeface="Trebuchet MS"/>
                        </a:rPr>
                        <a:t>each</a:t>
                      </a:r>
                      <a:r>
                        <a:rPr sz="1700" spc="-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75" dirty="0">
                          <a:latin typeface="Trebuchet MS"/>
                          <a:cs typeface="Trebuchet MS"/>
                        </a:rPr>
                        <a:t>transaction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2225" marB="0" anchor="ctr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</a:tr>
              <a:tr h="334746">
                <a:tc>
                  <a:txBody>
                    <a:bodyPr/>
                    <a:lstStyle/>
                    <a:p>
                      <a:pPr marL="6731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700" b="1" spc="-100" dirty="0">
                          <a:latin typeface="Trebuchet MS"/>
                          <a:cs typeface="Trebuchet MS"/>
                        </a:rPr>
                        <a:t>StockCode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2860" marB="0" anchor="ctr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6731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700" spc="-80" dirty="0">
                          <a:latin typeface="Trebuchet MS"/>
                          <a:cs typeface="Trebuchet MS"/>
                        </a:rPr>
                        <a:t>5-digit </a:t>
                      </a:r>
                      <a:r>
                        <a:rPr sz="1700" spc="-90" dirty="0">
                          <a:latin typeface="Trebuchet MS"/>
                          <a:cs typeface="Trebuchet MS"/>
                        </a:rPr>
                        <a:t>integral </a:t>
                      </a:r>
                      <a:r>
                        <a:rPr sz="1700" spc="-55" dirty="0">
                          <a:latin typeface="Trebuchet MS"/>
                          <a:cs typeface="Trebuchet MS"/>
                        </a:rPr>
                        <a:t>number </a:t>
                      </a:r>
                      <a:r>
                        <a:rPr sz="1700" spc="-65" dirty="0">
                          <a:latin typeface="Trebuchet MS"/>
                          <a:cs typeface="Trebuchet MS"/>
                        </a:rPr>
                        <a:t>uniquely </a:t>
                      </a:r>
                      <a:r>
                        <a:rPr sz="1700" spc="-55" dirty="0">
                          <a:latin typeface="Trebuchet MS"/>
                          <a:cs typeface="Trebuchet MS"/>
                        </a:rPr>
                        <a:t>assigned </a:t>
                      </a:r>
                      <a:r>
                        <a:rPr sz="1700" spc="-70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1700" spc="-39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80" dirty="0">
                          <a:latin typeface="Trebuchet MS"/>
                          <a:cs typeface="Trebuchet MS"/>
                        </a:rPr>
                        <a:t>each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2860" marB="0" anchor="ctr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409911">
                <a:tc>
                  <a:txBody>
                    <a:bodyPr/>
                    <a:lstStyle/>
                    <a:p>
                      <a:pPr marL="6731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700" b="1" spc="-90" dirty="0">
                          <a:latin typeface="Trebuchet MS"/>
                          <a:cs typeface="Trebuchet MS"/>
                        </a:rPr>
                        <a:t>Description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2860" marB="0" anchor="ctr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6731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700" spc="-75" dirty="0">
                          <a:latin typeface="Trebuchet MS"/>
                          <a:cs typeface="Trebuchet MS"/>
                        </a:rPr>
                        <a:t>Product</a:t>
                      </a:r>
                      <a:r>
                        <a:rPr sz="17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60" dirty="0">
                          <a:latin typeface="Trebuchet MS"/>
                          <a:cs typeface="Trebuchet MS"/>
                        </a:rPr>
                        <a:t>name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2860" marB="0" anchor="ctr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</a:tr>
              <a:tr h="334746">
                <a:tc>
                  <a:txBody>
                    <a:bodyPr/>
                    <a:lstStyle/>
                    <a:p>
                      <a:pPr marL="6731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700" b="1" spc="-85" dirty="0">
                          <a:latin typeface="Trebuchet MS"/>
                          <a:cs typeface="Trebuchet MS"/>
                        </a:rPr>
                        <a:t>Quantity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3495" marB="0" anchor="ctr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6731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700" spc="-90" dirty="0">
                          <a:latin typeface="Trebuchet MS"/>
                          <a:cs typeface="Trebuchet MS"/>
                        </a:rPr>
                        <a:t>The </a:t>
                      </a:r>
                      <a:r>
                        <a:rPr sz="1700" spc="-75" dirty="0">
                          <a:latin typeface="Trebuchet MS"/>
                          <a:cs typeface="Trebuchet MS"/>
                        </a:rPr>
                        <a:t>quantities </a:t>
                      </a:r>
                      <a:r>
                        <a:rPr sz="1700" spc="-65" dirty="0">
                          <a:latin typeface="Trebuchet MS"/>
                          <a:cs typeface="Trebuchet MS"/>
                        </a:rPr>
                        <a:t>of </a:t>
                      </a:r>
                      <a:r>
                        <a:rPr sz="1700" spc="-80" dirty="0">
                          <a:latin typeface="Trebuchet MS"/>
                          <a:cs typeface="Trebuchet MS"/>
                        </a:rPr>
                        <a:t>each </a:t>
                      </a:r>
                      <a:r>
                        <a:rPr sz="1700" spc="-70" dirty="0">
                          <a:latin typeface="Trebuchet MS"/>
                          <a:cs typeface="Trebuchet MS"/>
                        </a:rPr>
                        <a:t>product </a:t>
                      </a:r>
                      <a:r>
                        <a:rPr sz="1700" spc="-95" dirty="0">
                          <a:latin typeface="Trebuchet MS"/>
                          <a:cs typeface="Trebuchet MS"/>
                        </a:rPr>
                        <a:t>(item) </a:t>
                      </a:r>
                      <a:r>
                        <a:rPr sz="1700" spc="-65" dirty="0">
                          <a:latin typeface="Trebuchet MS"/>
                          <a:cs typeface="Trebuchet MS"/>
                        </a:rPr>
                        <a:t>per</a:t>
                      </a:r>
                      <a:r>
                        <a:rPr sz="1700" spc="-3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75" dirty="0">
                          <a:latin typeface="Trebuchet MS"/>
                          <a:cs typeface="Trebuchet MS"/>
                        </a:rPr>
                        <a:t>transaction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3495" marB="0" anchor="ctr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334753">
                <a:tc>
                  <a:txBody>
                    <a:bodyPr/>
                    <a:lstStyle/>
                    <a:p>
                      <a:pPr marL="6731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700" b="1" spc="-90" dirty="0">
                          <a:latin typeface="Trebuchet MS"/>
                          <a:cs typeface="Trebuchet MS"/>
                        </a:rPr>
                        <a:t>InvoiceDate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7305" marB="0" anchor="ctr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6731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700" spc="-90" dirty="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1700" spc="-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80" dirty="0">
                          <a:latin typeface="Trebuchet MS"/>
                          <a:cs typeface="Trebuchet MS"/>
                        </a:rPr>
                        <a:t>day</a:t>
                      </a:r>
                      <a:r>
                        <a:rPr sz="17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55" dirty="0"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1700" spc="-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85" dirty="0">
                          <a:latin typeface="Trebuchet MS"/>
                          <a:cs typeface="Trebuchet MS"/>
                        </a:rPr>
                        <a:t>time</a:t>
                      </a:r>
                      <a:r>
                        <a:rPr sz="1700" spc="-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50" dirty="0">
                          <a:latin typeface="Trebuchet MS"/>
                          <a:cs typeface="Trebuchet MS"/>
                        </a:rPr>
                        <a:t>when</a:t>
                      </a:r>
                      <a:r>
                        <a:rPr sz="1700" spc="-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80" dirty="0">
                          <a:latin typeface="Trebuchet MS"/>
                          <a:cs typeface="Trebuchet MS"/>
                        </a:rPr>
                        <a:t>each</a:t>
                      </a:r>
                      <a:r>
                        <a:rPr sz="1700" spc="-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75" dirty="0">
                          <a:latin typeface="Trebuchet MS"/>
                          <a:cs typeface="Trebuchet MS"/>
                        </a:rPr>
                        <a:t>transaction</a:t>
                      </a:r>
                      <a:r>
                        <a:rPr sz="1700" spc="-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60" dirty="0">
                          <a:latin typeface="Trebuchet MS"/>
                          <a:cs typeface="Trebuchet MS"/>
                        </a:rPr>
                        <a:t>was</a:t>
                      </a:r>
                      <a:r>
                        <a:rPr sz="17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80" dirty="0">
                          <a:latin typeface="Trebuchet MS"/>
                          <a:cs typeface="Trebuchet MS"/>
                        </a:rPr>
                        <a:t>generated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7305" marB="0" anchor="ctr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</a:tr>
              <a:tr h="334746">
                <a:tc>
                  <a:txBody>
                    <a:bodyPr/>
                    <a:lstStyle/>
                    <a:p>
                      <a:pPr marL="6731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700" b="1" spc="-105" dirty="0">
                          <a:latin typeface="Trebuchet MS"/>
                          <a:cs typeface="Trebuchet MS"/>
                        </a:rPr>
                        <a:t>UnitPrice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6670" marB="0" anchor="ctr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6731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700" spc="-75" dirty="0">
                          <a:latin typeface="Trebuchet MS"/>
                          <a:cs typeface="Trebuchet MS"/>
                        </a:rPr>
                        <a:t>Product </a:t>
                      </a:r>
                      <a:r>
                        <a:rPr sz="1700" spc="-85" dirty="0">
                          <a:latin typeface="Trebuchet MS"/>
                          <a:cs typeface="Trebuchet MS"/>
                        </a:rPr>
                        <a:t>price </a:t>
                      </a:r>
                      <a:r>
                        <a:rPr sz="1700" spc="-65" dirty="0">
                          <a:latin typeface="Trebuchet MS"/>
                          <a:cs typeface="Trebuchet MS"/>
                        </a:rPr>
                        <a:t>per </a:t>
                      </a:r>
                      <a:r>
                        <a:rPr sz="1700" spc="-70" dirty="0">
                          <a:latin typeface="Trebuchet MS"/>
                          <a:cs typeface="Trebuchet MS"/>
                        </a:rPr>
                        <a:t>unit in </a:t>
                      </a:r>
                      <a:r>
                        <a:rPr sz="1700" spc="-75" dirty="0">
                          <a:latin typeface="Trebuchet MS"/>
                          <a:cs typeface="Trebuchet MS"/>
                        </a:rPr>
                        <a:t>sterling</a:t>
                      </a:r>
                      <a:r>
                        <a:rPr sz="1700" spc="-3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30" dirty="0">
                          <a:latin typeface="Trebuchet MS"/>
                          <a:cs typeface="Trebuchet MS"/>
                        </a:rPr>
                        <a:t>£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6670" marB="0" anchor="ctr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334753">
                <a:tc>
                  <a:txBody>
                    <a:bodyPr/>
                    <a:lstStyle/>
                    <a:p>
                      <a:pPr marL="6731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700" b="1" spc="-85" dirty="0">
                          <a:latin typeface="Trebuchet MS"/>
                          <a:cs typeface="Trebuchet MS"/>
                        </a:rPr>
                        <a:t>CustomerID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6670" marB="0" anchor="ctr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67310"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700" spc="-80" dirty="0">
                          <a:latin typeface="Trebuchet MS"/>
                          <a:cs typeface="Trebuchet MS"/>
                        </a:rPr>
                        <a:t>5-digit</a:t>
                      </a:r>
                      <a:r>
                        <a:rPr sz="1700" spc="-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90" dirty="0">
                          <a:latin typeface="Trebuchet MS"/>
                          <a:cs typeface="Trebuchet MS"/>
                        </a:rPr>
                        <a:t>integral</a:t>
                      </a:r>
                      <a:r>
                        <a:rPr sz="17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55" dirty="0">
                          <a:latin typeface="Trebuchet MS"/>
                          <a:cs typeface="Trebuchet MS"/>
                        </a:rPr>
                        <a:t>number</a:t>
                      </a:r>
                      <a:r>
                        <a:rPr sz="17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65" dirty="0">
                          <a:latin typeface="Trebuchet MS"/>
                          <a:cs typeface="Trebuchet MS"/>
                        </a:rPr>
                        <a:t>uniquely</a:t>
                      </a:r>
                      <a:r>
                        <a:rPr sz="17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55" dirty="0">
                          <a:latin typeface="Trebuchet MS"/>
                          <a:cs typeface="Trebuchet MS"/>
                        </a:rPr>
                        <a:t>assigned</a:t>
                      </a:r>
                      <a:r>
                        <a:rPr sz="1700" spc="-11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70" dirty="0"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1700" spc="-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80" dirty="0">
                          <a:latin typeface="Trebuchet MS"/>
                          <a:cs typeface="Trebuchet MS"/>
                        </a:rPr>
                        <a:t>each</a:t>
                      </a:r>
                      <a:r>
                        <a:rPr sz="1700" spc="-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70" dirty="0">
                          <a:latin typeface="Trebuchet MS"/>
                          <a:cs typeface="Trebuchet MS"/>
                        </a:rPr>
                        <a:t>customer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6670" marB="0" anchor="ctr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</a:tr>
              <a:tr h="334746">
                <a:tc>
                  <a:txBody>
                    <a:bodyPr/>
                    <a:lstStyle/>
                    <a:p>
                      <a:pPr marL="6731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700" b="1" spc="-100" dirty="0">
                          <a:latin typeface="Trebuchet MS"/>
                          <a:cs typeface="Trebuchet MS"/>
                        </a:rPr>
                        <a:t>Country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26034" marB="0" anchor="ctr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67310"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700" spc="-90" dirty="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1700" spc="-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65" dirty="0">
                          <a:latin typeface="Trebuchet MS"/>
                          <a:cs typeface="Trebuchet MS"/>
                        </a:rPr>
                        <a:t>name</a:t>
                      </a:r>
                      <a:r>
                        <a:rPr sz="1700" spc="-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65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17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75" dirty="0"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1700" spc="-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70" dirty="0">
                          <a:latin typeface="Trebuchet MS"/>
                          <a:cs typeface="Trebuchet MS"/>
                        </a:rPr>
                        <a:t>country</a:t>
                      </a:r>
                      <a:r>
                        <a:rPr sz="1700" spc="-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70" dirty="0">
                          <a:latin typeface="Trebuchet MS"/>
                          <a:cs typeface="Trebuchet MS"/>
                        </a:rPr>
                        <a:t>where</a:t>
                      </a:r>
                      <a:r>
                        <a:rPr sz="1700" spc="-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80" dirty="0">
                          <a:latin typeface="Trebuchet MS"/>
                          <a:cs typeface="Trebuchet MS"/>
                        </a:rPr>
                        <a:t>each</a:t>
                      </a:r>
                      <a:r>
                        <a:rPr sz="1700" spc="-1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70" dirty="0">
                          <a:latin typeface="Trebuchet MS"/>
                          <a:cs typeface="Trebuchet MS"/>
                        </a:rPr>
                        <a:t>customer</a:t>
                      </a:r>
                      <a:r>
                        <a:rPr sz="1700" spc="-1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65" dirty="0">
                          <a:latin typeface="Trebuchet MS"/>
                          <a:cs typeface="Trebuchet MS"/>
                        </a:rPr>
                        <a:t>resides</a:t>
                      </a:r>
                      <a:endParaRPr sz="1700" dirty="0">
                        <a:latin typeface="Trebuchet MS"/>
                        <a:cs typeface="Trebuchet MS"/>
                      </a:endParaRPr>
                    </a:p>
                  </a:txBody>
                  <a:tcPr marL="0" marR="0" marT="26034" marB="0" anchor="ctr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7141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627534"/>
            <a:ext cx="5511300" cy="4222066"/>
          </a:xfrm>
        </p:spPr>
        <p:txBody>
          <a:bodyPr/>
          <a:lstStyle/>
          <a:p>
            <a:pPr marL="114300" indent="0" algn="just">
              <a:buNone/>
            </a:pPr>
            <a:r>
              <a:rPr lang="en-US" dirty="0"/>
              <a:t>Agar </a:t>
            </a:r>
            <a:r>
              <a:rPr lang="en-US" dirty="0" err="1"/>
              <a:t>setara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kompetisi</a:t>
            </a:r>
            <a:r>
              <a:rPr lang="en-US" dirty="0"/>
              <a:t>,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 </a:t>
            </a:r>
            <a:r>
              <a:rPr lang="en-US" dirty="0" err="1"/>
              <a:t>ritel</a:t>
            </a:r>
            <a:r>
              <a:rPr lang="en-US" dirty="0"/>
              <a:t> online </a:t>
            </a:r>
            <a:r>
              <a:rPr lang="en-US" dirty="0" err="1"/>
              <a:t>berbasis</a:t>
            </a:r>
            <a:r>
              <a:rPr lang="en-US" dirty="0"/>
              <a:t> </a:t>
            </a:r>
            <a:r>
              <a:rPr lang="en-US" dirty="0" err="1"/>
              <a:t>Inggris</a:t>
            </a:r>
            <a:r>
              <a:rPr lang="en-US" dirty="0"/>
              <a:t>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memahami</a:t>
            </a:r>
            <a:r>
              <a:rPr lang="en-US" dirty="0"/>
              <a:t> </a:t>
            </a:r>
            <a:r>
              <a:rPr lang="en-US" dirty="0" err="1"/>
              <a:t>pelanggan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membeli</a:t>
            </a:r>
            <a:r>
              <a:rPr lang="en-US" dirty="0"/>
              <a:t> </a:t>
            </a:r>
            <a:r>
              <a:rPr lang="en-US" dirty="0" err="1"/>
              <a:t>preferensi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rangka</a:t>
            </a:r>
            <a:r>
              <a:rPr lang="en-US" dirty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:</a:t>
            </a:r>
            <a:endParaRPr lang="en-US" dirty="0"/>
          </a:p>
          <a:p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dirty="0" err="1"/>
              <a:t>strategi</a:t>
            </a:r>
            <a:r>
              <a:rPr lang="en-US" dirty="0"/>
              <a:t> </a:t>
            </a:r>
            <a:r>
              <a:rPr lang="en-US" dirty="0" err="1"/>
              <a:t>pemasaran</a:t>
            </a:r>
            <a:r>
              <a:rPr lang="en-US" dirty="0"/>
              <a:t> </a:t>
            </a:r>
            <a:r>
              <a:rPr lang="en-US" dirty="0" err="1" smtClean="0"/>
              <a:t>mereka</a:t>
            </a:r>
            <a:endParaRPr lang="en-US" dirty="0" smtClean="0"/>
          </a:p>
          <a:p>
            <a:r>
              <a:rPr lang="en-US" dirty="0" err="1" smtClean="0"/>
              <a:t>memperdalam</a:t>
            </a:r>
            <a:r>
              <a:rPr lang="en-US" dirty="0" smtClean="0"/>
              <a:t> </a:t>
            </a:r>
            <a:r>
              <a:rPr lang="en-US" dirty="0" err="1"/>
              <a:t>loyalitas</a:t>
            </a:r>
            <a:r>
              <a:rPr lang="en-US" dirty="0"/>
              <a:t> </a:t>
            </a:r>
            <a:r>
              <a:rPr lang="en-US" dirty="0" err="1"/>
              <a:t>pelanggan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 algn="just">
              <a:buNone/>
            </a:pP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mencapai</a:t>
            </a:r>
            <a:r>
              <a:rPr lang="en-US" dirty="0"/>
              <a:t> </a:t>
            </a:r>
            <a:r>
              <a:rPr lang="en-US" dirty="0" err="1"/>
              <a:t>tujuan</a:t>
            </a:r>
            <a:r>
              <a:rPr lang="en-US" dirty="0"/>
              <a:t> di </a:t>
            </a:r>
            <a:r>
              <a:rPr lang="en-US" dirty="0" err="1"/>
              <a:t>atas</a:t>
            </a:r>
            <a:r>
              <a:rPr lang="en-US" dirty="0"/>
              <a:t>,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 smtClean="0"/>
              <a:t>perlu</a:t>
            </a:r>
            <a:r>
              <a:rPr lang="en-US" dirty="0" smtClean="0"/>
              <a:t> </a:t>
            </a:r>
            <a:r>
              <a:rPr lang="en-US" dirty="0" err="1"/>
              <a:t>menganalisis</a:t>
            </a:r>
            <a:r>
              <a:rPr lang="en-US" dirty="0"/>
              <a:t> dataset </a:t>
            </a:r>
            <a:r>
              <a:rPr lang="en-US" dirty="0" err="1"/>
              <a:t>transaksional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segmen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Riwayat</a:t>
            </a:r>
            <a:r>
              <a:rPr lang="en-US" dirty="0"/>
              <a:t> </a:t>
            </a:r>
            <a:r>
              <a:rPr lang="en-US" dirty="0" err="1"/>
              <a:t>Pembelian</a:t>
            </a:r>
            <a:r>
              <a:rPr lang="en-US" dirty="0"/>
              <a:t> </a:t>
            </a:r>
            <a:r>
              <a:rPr lang="en-US" dirty="0" err="1" smtClean="0"/>
              <a:t>pelanggan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9510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ctrTitle"/>
          </p:nvPr>
        </p:nvSpPr>
        <p:spPr>
          <a:xfrm>
            <a:off x="685800" y="3212150"/>
            <a:ext cx="5470376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155CC"/>
                </a:solidFill>
              </a:rPr>
              <a:t>3</a:t>
            </a:r>
            <a:r>
              <a:rPr lang="en" dirty="0" smtClean="0">
                <a:solidFill>
                  <a:srgbClr val="1155CC"/>
                </a:solidFill>
              </a:rPr>
              <a:t>.</a:t>
            </a:r>
            <a:endParaRPr dirty="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Praprosesing</a:t>
            </a:r>
            <a:endParaRPr dirty="0"/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3914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smtClean="0"/>
              <a:t> </a:t>
            </a:r>
            <a:endParaRPr dirty="0"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4294967295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848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z="3600" dirty="0" smtClean="0"/>
              <a:t>Checking Missing Values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83718"/>
            <a:ext cx="5630564" cy="122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12" y="3509194"/>
            <a:ext cx="5624696" cy="11507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1433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sz="3200" dirty="0" smtClean="0"/>
              <a:t>Checking Duplicate Values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81039"/>
            <a:ext cx="5472608" cy="1154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84" y="3823007"/>
            <a:ext cx="2011384" cy="720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2813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0538"/>
            <a:ext cx="5511300" cy="857400"/>
          </a:xfrm>
        </p:spPr>
        <p:txBody>
          <a:bodyPr/>
          <a:lstStyle/>
          <a:p>
            <a:r>
              <a:rPr lang="en-ID" sz="3200" dirty="0" smtClean="0"/>
              <a:t>Feature Exploration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876286"/>
            <a:ext cx="5915000" cy="783696"/>
          </a:xfrm>
        </p:spPr>
        <p:txBody>
          <a:bodyPr/>
          <a:lstStyle/>
          <a:p>
            <a:pPr marL="224154" indent="-212090">
              <a:lnSpc>
                <a:spcPts val="1435"/>
              </a:lnSpc>
              <a:spcBef>
                <a:spcPts val="100"/>
              </a:spcBef>
              <a:buFont typeface="Arial"/>
              <a:buChar char="•"/>
              <a:tabLst>
                <a:tab pos="224154" algn="l"/>
                <a:tab pos="224790" algn="l"/>
              </a:tabLst>
            </a:pPr>
            <a:r>
              <a:rPr lang="en-US" sz="1100" b="1" spc="-110" dirty="0" smtClean="0">
                <a:latin typeface="Trebuchet MS"/>
                <a:cs typeface="Trebuchet MS"/>
              </a:rPr>
              <a:t>Perusahaan </a:t>
            </a:r>
            <a:r>
              <a:rPr lang="en-US" sz="1100" b="1" spc="-110" dirty="0" err="1" smtClean="0">
                <a:latin typeface="Trebuchet MS"/>
                <a:cs typeface="Trebuchet MS"/>
              </a:rPr>
              <a:t>memiliki</a:t>
            </a:r>
            <a:r>
              <a:rPr lang="en-US" sz="1100" b="1" spc="-110" dirty="0" smtClean="0">
                <a:latin typeface="Trebuchet MS"/>
                <a:cs typeface="Trebuchet MS"/>
              </a:rPr>
              <a:t> </a:t>
            </a:r>
            <a:r>
              <a:rPr lang="en-US" sz="1100" b="1" spc="-110" dirty="0" err="1" smtClean="0">
                <a:latin typeface="Trebuchet MS"/>
                <a:cs typeface="Trebuchet MS"/>
              </a:rPr>
              <a:t>pelanggan</a:t>
            </a:r>
            <a:r>
              <a:rPr lang="en-US" sz="1100" b="1" spc="-110" dirty="0" smtClean="0">
                <a:latin typeface="Trebuchet MS"/>
                <a:cs typeface="Trebuchet MS"/>
              </a:rPr>
              <a:t> di </a:t>
            </a:r>
            <a:r>
              <a:rPr lang="en-US" sz="1100" b="1" spc="-110" dirty="0" err="1" smtClean="0">
                <a:latin typeface="Trebuchet MS"/>
                <a:cs typeface="Trebuchet MS"/>
              </a:rPr>
              <a:t>lebih</a:t>
            </a:r>
            <a:r>
              <a:rPr lang="en-US" sz="1100" b="1" spc="-110" dirty="0" smtClean="0">
                <a:latin typeface="Trebuchet MS"/>
                <a:cs typeface="Trebuchet MS"/>
              </a:rPr>
              <a:t> </a:t>
            </a:r>
            <a:r>
              <a:rPr lang="en-US" sz="1100" b="1" spc="-110" dirty="0" err="1" smtClean="0">
                <a:latin typeface="Trebuchet MS"/>
                <a:cs typeface="Trebuchet MS"/>
              </a:rPr>
              <a:t>dari</a:t>
            </a:r>
            <a:r>
              <a:rPr lang="en-US" sz="1100" b="1" spc="-110" dirty="0" smtClean="0">
                <a:latin typeface="Trebuchet MS"/>
                <a:cs typeface="Trebuchet MS"/>
              </a:rPr>
              <a:t> 37 </a:t>
            </a:r>
            <a:r>
              <a:rPr lang="en-US" sz="1100" b="1" spc="-110" dirty="0" err="1" smtClean="0">
                <a:latin typeface="Trebuchet MS"/>
                <a:cs typeface="Trebuchet MS"/>
              </a:rPr>
              <a:t>negara</a:t>
            </a:r>
            <a:endParaRPr lang="en-US" sz="1100" dirty="0">
              <a:latin typeface="Trebuchet MS"/>
              <a:cs typeface="Trebuchet MS"/>
            </a:endParaRPr>
          </a:p>
          <a:p>
            <a:pPr marL="224154" indent="-212090">
              <a:lnSpc>
                <a:spcPts val="1435"/>
              </a:lnSpc>
              <a:buFont typeface="Arial"/>
              <a:buChar char="•"/>
              <a:tabLst>
                <a:tab pos="224154" algn="l"/>
                <a:tab pos="224790" algn="l"/>
              </a:tabLst>
            </a:pPr>
            <a:r>
              <a:rPr lang="en-US" sz="1100" b="1" spc="-75" dirty="0" smtClean="0">
                <a:latin typeface="Trebuchet MS"/>
                <a:cs typeface="Trebuchet MS"/>
              </a:rPr>
              <a:t>Negara </a:t>
            </a:r>
            <a:r>
              <a:rPr lang="en-US" sz="1100" b="1" spc="-75" dirty="0" err="1" smtClean="0">
                <a:latin typeface="Trebuchet MS"/>
                <a:cs typeface="Trebuchet MS"/>
              </a:rPr>
              <a:t>penyumbang</a:t>
            </a:r>
            <a:r>
              <a:rPr lang="en-US" sz="1100" b="1" spc="-75" dirty="0" smtClean="0">
                <a:latin typeface="Trebuchet MS"/>
                <a:cs typeface="Trebuchet MS"/>
              </a:rPr>
              <a:t> </a:t>
            </a:r>
            <a:r>
              <a:rPr lang="en-US" sz="1100" b="1" spc="-75" dirty="0" err="1" smtClean="0">
                <a:latin typeface="Trebuchet MS"/>
                <a:cs typeface="Trebuchet MS"/>
              </a:rPr>
              <a:t>pelanggan</a:t>
            </a:r>
            <a:r>
              <a:rPr lang="en-US" sz="1100" b="1" spc="-75" dirty="0" smtClean="0">
                <a:latin typeface="Trebuchet MS"/>
                <a:cs typeface="Trebuchet MS"/>
              </a:rPr>
              <a:t> paling </a:t>
            </a:r>
            <a:r>
              <a:rPr lang="en-US" sz="1100" b="1" spc="-75" dirty="0" err="1" smtClean="0">
                <a:latin typeface="Trebuchet MS"/>
                <a:cs typeface="Trebuchet MS"/>
              </a:rPr>
              <a:t>besar</a:t>
            </a:r>
            <a:r>
              <a:rPr lang="en-US" sz="1100" b="1" spc="-75" dirty="0" smtClean="0">
                <a:latin typeface="Trebuchet MS"/>
                <a:cs typeface="Trebuchet MS"/>
              </a:rPr>
              <a:t> </a:t>
            </a:r>
            <a:r>
              <a:rPr lang="en-US" sz="1100" b="1" spc="-75" dirty="0" err="1" smtClean="0">
                <a:latin typeface="Trebuchet MS"/>
                <a:cs typeface="Trebuchet MS"/>
              </a:rPr>
              <a:t>adalah</a:t>
            </a:r>
            <a:r>
              <a:rPr lang="en-US" sz="1100" b="1" spc="-75" dirty="0" smtClean="0">
                <a:latin typeface="Trebuchet MS"/>
                <a:cs typeface="Trebuchet MS"/>
              </a:rPr>
              <a:t> </a:t>
            </a:r>
            <a:r>
              <a:rPr lang="en-US" sz="1100" b="1" spc="-75" dirty="0" err="1" smtClean="0">
                <a:latin typeface="Trebuchet MS"/>
                <a:cs typeface="Trebuchet MS"/>
              </a:rPr>
              <a:t>negara-negara</a:t>
            </a:r>
            <a:r>
              <a:rPr lang="en-US" sz="1100" b="1" spc="-75" dirty="0" smtClean="0">
                <a:latin typeface="Trebuchet MS"/>
                <a:cs typeface="Trebuchet MS"/>
              </a:rPr>
              <a:t> </a:t>
            </a:r>
            <a:r>
              <a:rPr lang="en-US" sz="1100" b="1" spc="-75" dirty="0" err="1" smtClean="0">
                <a:latin typeface="Trebuchet MS"/>
                <a:cs typeface="Trebuchet MS"/>
              </a:rPr>
              <a:t>Eropa</a:t>
            </a:r>
            <a:endParaRPr lang="en-US" sz="1100" dirty="0">
              <a:latin typeface="Trebuchet MS"/>
              <a:cs typeface="Trebuchet MS"/>
            </a:endParaRPr>
          </a:p>
          <a:p>
            <a:pPr marL="224154" indent="-212090">
              <a:lnSpc>
                <a:spcPts val="1435"/>
              </a:lnSpc>
              <a:buFont typeface="Arial"/>
              <a:buChar char="•"/>
              <a:tabLst>
                <a:tab pos="224154" algn="l"/>
                <a:tab pos="224790" algn="l"/>
              </a:tabLst>
            </a:pPr>
            <a:r>
              <a:rPr lang="en-US" sz="1100" b="1" spc="-90" dirty="0" err="1" smtClean="0">
                <a:latin typeface="Trebuchet MS"/>
                <a:cs typeface="Trebuchet MS"/>
              </a:rPr>
              <a:t>Pelanggan</a:t>
            </a:r>
            <a:r>
              <a:rPr lang="en-US" sz="1100" b="1" spc="-90" dirty="0" smtClean="0">
                <a:latin typeface="Trebuchet MS"/>
                <a:cs typeface="Trebuchet MS"/>
              </a:rPr>
              <a:t> </a:t>
            </a:r>
            <a:r>
              <a:rPr lang="en-US" sz="1100" b="1" spc="-90" dirty="0" err="1" smtClean="0">
                <a:latin typeface="Trebuchet MS"/>
                <a:cs typeface="Trebuchet MS"/>
              </a:rPr>
              <a:t>terbanyak</a:t>
            </a:r>
            <a:r>
              <a:rPr lang="en-US" sz="1100" b="1" spc="-90" dirty="0" smtClean="0">
                <a:latin typeface="Trebuchet MS"/>
                <a:cs typeface="Trebuchet MS"/>
              </a:rPr>
              <a:t> </a:t>
            </a:r>
            <a:r>
              <a:rPr lang="en-US" sz="1100" b="1" spc="-90" dirty="0" err="1" smtClean="0">
                <a:latin typeface="Trebuchet MS"/>
                <a:cs typeface="Trebuchet MS"/>
              </a:rPr>
              <a:t>berasal</a:t>
            </a:r>
            <a:r>
              <a:rPr lang="en-US" sz="1100" b="1" spc="-90" dirty="0" smtClean="0">
                <a:latin typeface="Trebuchet MS"/>
                <a:cs typeface="Trebuchet MS"/>
              </a:rPr>
              <a:t> </a:t>
            </a:r>
            <a:r>
              <a:rPr lang="en-US" sz="1100" b="1" spc="-90" dirty="0" err="1" smtClean="0">
                <a:latin typeface="Trebuchet MS"/>
                <a:cs typeface="Trebuchet MS"/>
              </a:rPr>
              <a:t>dari</a:t>
            </a:r>
            <a:r>
              <a:rPr lang="en-US" sz="1100" b="1" spc="-90" dirty="0" smtClean="0">
                <a:latin typeface="Trebuchet MS"/>
                <a:cs typeface="Trebuchet MS"/>
              </a:rPr>
              <a:t> </a:t>
            </a:r>
            <a:r>
              <a:rPr lang="en-US" sz="1100" b="1" spc="-70" dirty="0" smtClean="0">
                <a:latin typeface="Trebuchet MS"/>
                <a:cs typeface="Trebuchet MS"/>
              </a:rPr>
              <a:t>United</a:t>
            </a:r>
            <a:r>
              <a:rPr lang="en-US" sz="1100" b="1" spc="-95" dirty="0" smtClean="0">
                <a:latin typeface="Trebuchet MS"/>
                <a:cs typeface="Trebuchet MS"/>
              </a:rPr>
              <a:t> </a:t>
            </a:r>
            <a:r>
              <a:rPr lang="en-US" sz="1100" b="1" spc="-65" dirty="0">
                <a:latin typeface="Trebuchet MS"/>
                <a:cs typeface="Trebuchet MS"/>
              </a:rPr>
              <a:t>Kingdom</a:t>
            </a:r>
            <a:r>
              <a:rPr lang="en-US" sz="1100" b="1" spc="-100" dirty="0">
                <a:latin typeface="Trebuchet MS"/>
                <a:cs typeface="Trebuchet MS"/>
              </a:rPr>
              <a:t> </a:t>
            </a:r>
            <a:r>
              <a:rPr lang="en-US" sz="1100" b="1" spc="-70" dirty="0" err="1" smtClean="0">
                <a:latin typeface="Trebuchet MS"/>
                <a:cs typeface="Trebuchet MS"/>
              </a:rPr>
              <a:t>dengan</a:t>
            </a:r>
            <a:r>
              <a:rPr lang="en-US" sz="1100" b="1" spc="-70" dirty="0" smtClean="0">
                <a:latin typeface="Trebuchet MS"/>
                <a:cs typeface="Trebuchet MS"/>
              </a:rPr>
              <a:t> total</a:t>
            </a:r>
            <a:r>
              <a:rPr lang="en-US" sz="1100" b="1" spc="-95" dirty="0" smtClean="0">
                <a:latin typeface="Trebuchet MS"/>
                <a:cs typeface="Trebuchet MS"/>
              </a:rPr>
              <a:t> </a:t>
            </a:r>
            <a:r>
              <a:rPr lang="en-US" sz="1100" b="1" spc="-110" dirty="0" smtClean="0">
                <a:latin typeface="Trebuchet MS"/>
                <a:cs typeface="Trebuchet MS"/>
              </a:rPr>
              <a:t>3,950</a:t>
            </a:r>
            <a:r>
              <a:rPr lang="en-US" sz="1100" b="1" spc="-90" dirty="0" smtClean="0">
                <a:latin typeface="Trebuchet MS"/>
                <a:cs typeface="Trebuchet MS"/>
              </a:rPr>
              <a:t> </a:t>
            </a:r>
            <a:r>
              <a:rPr lang="en-US" sz="1100" b="1" spc="-90" dirty="0" err="1" smtClean="0">
                <a:latin typeface="Trebuchet MS"/>
                <a:cs typeface="Trebuchet MS"/>
              </a:rPr>
              <a:t>pelangganyang</a:t>
            </a:r>
            <a:r>
              <a:rPr lang="en-US" sz="1100" b="1" spc="-90" dirty="0" smtClean="0">
                <a:latin typeface="Trebuchet MS"/>
                <a:cs typeface="Trebuchet MS"/>
              </a:rPr>
              <a:t> </a:t>
            </a:r>
            <a:r>
              <a:rPr lang="en-US" sz="1100" b="1" spc="-90" dirty="0" err="1" smtClean="0">
                <a:latin typeface="Trebuchet MS"/>
                <a:cs typeface="Trebuchet MS"/>
              </a:rPr>
              <a:t>merupakan</a:t>
            </a:r>
            <a:r>
              <a:rPr lang="en-US" sz="1100" b="1" spc="-90" dirty="0" smtClean="0">
                <a:latin typeface="Trebuchet MS"/>
                <a:cs typeface="Trebuchet MS"/>
              </a:rPr>
              <a:t> 90% </a:t>
            </a:r>
            <a:r>
              <a:rPr lang="en-US" sz="1100" b="1" spc="-90" dirty="0" err="1" smtClean="0">
                <a:latin typeface="Trebuchet MS"/>
                <a:cs typeface="Trebuchet MS"/>
              </a:rPr>
              <a:t>dari</a:t>
            </a:r>
            <a:r>
              <a:rPr lang="en-US" sz="1100" b="1" spc="-90" dirty="0" smtClean="0">
                <a:latin typeface="Trebuchet MS"/>
                <a:cs typeface="Trebuchet MS"/>
              </a:rPr>
              <a:t> </a:t>
            </a:r>
            <a:r>
              <a:rPr lang="en-US" sz="1100" b="1" spc="-90" dirty="0" err="1" smtClean="0">
                <a:latin typeface="Trebuchet MS"/>
                <a:cs typeface="Trebuchet MS"/>
              </a:rPr>
              <a:t>keseluruhan</a:t>
            </a:r>
            <a:r>
              <a:rPr lang="en-US" sz="1100" b="1" spc="-90" dirty="0" smtClean="0">
                <a:latin typeface="Trebuchet MS"/>
                <a:cs typeface="Trebuchet MS"/>
              </a:rPr>
              <a:t> data.</a:t>
            </a:r>
            <a:endParaRPr lang="en-US" sz="1100" dirty="0">
              <a:latin typeface="Trebuchet MS"/>
              <a:cs typeface="Trebuchet MS"/>
            </a:endParaRPr>
          </a:p>
          <a:p>
            <a:pPr marL="114300" indent="0">
              <a:buNone/>
            </a:pPr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grpSp>
        <p:nvGrpSpPr>
          <p:cNvPr id="5" name="object 4"/>
          <p:cNvGrpSpPr/>
          <p:nvPr/>
        </p:nvGrpSpPr>
        <p:grpSpPr>
          <a:xfrm>
            <a:off x="397758" y="843558"/>
            <a:ext cx="4606290" cy="3082290"/>
            <a:chOff x="698500" y="2311400"/>
            <a:chExt cx="4606290" cy="3082290"/>
          </a:xfrm>
        </p:grpSpPr>
        <p:sp>
          <p:nvSpPr>
            <p:cNvPr id="6" name="object 5"/>
            <p:cNvSpPr/>
            <p:nvPr/>
          </p:nvSpPr>
          <p:spPr>
            <a:xfrm>
              <a:off x="698500" y="2311400"/>
              <a:ext cx="4605870" cy="308187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6"/>
            <p:cNvSpPr/>
            <p:nvPr/>
          </p:nvSpPr>
          <p:spPr>
            <a:xfrm>
              <a:off x="745067" y="2357970"/>
              <a:ext cx="4512729" cy="298872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7"/>
          <p:cNvGrpSpPr/>
          <p:nvPr/>
        </p:nvGrpSpPr>
        <p:grpSpPr>
          <a:xfrm>
            <a:off x="4932040" y="1131590"/>
            <a:ext cx="3771900" cy="2510790"/>
            <a:chOff x="5532970" y="2700858"/>
            <a:chExt cx="3771900" cy="2510790"/>
          </a:xfrm>
        </p:grpSpPr>
        <p:sp>
          <p:nvSpPr>
            <p:cNvPr id="9" name="object 8"/>
            <p:cNvSpPr/>
            <p:nvPr/>
          </p:nvSpPr>
          <p:spPr>
            <a:xfrm>
              <a:off x="5532970" y="2700858"/>
              <a:ext cx="3771899" cy="251037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9"/>
            <p:cNvSpPr/>
            <p:nvPr/>
          </p:nvSpPr>
          <p:spPr>
            <a:xfrm>
              <a:off x="5566828" y="2734729"/>
              <a:ext cx="3699929" cy="24384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0"/>
            <p:cNvSpPr/>
            <p:nvPr/>
          </p:nvSpPr>
          <p:spPr>
            <a:xfrm>
              <a:off x="5566090" y="2734748"/>
              <a:ext cx="3704590" cy="2441575"/>
            </a:xfrm>
            <a:custGeom>
              <a:avLst/>
              <a:gdLst/>
              <a:ahLst/>
              <a:cxnLst/>
              <a:rect l="l" t="t" r="r" b="b"/>
              <a:pathLst>
                <a:path w="3704590" h="2441575">
                  <a:moveTo>
                    <a:pt x="0" y="0"/>
                  </a:moveTo>
                  <a:lnTo>
                    <a:pt x="3704102" y="0"/>
                  </a:lnTo>
                  <a:lnTo>
                    <a:pt x="3704102" y="2441497"/>
                  </a:lnTo>
                  <a:lnTo>
                    <a:pt x="0" y="2441497"/>
                  </a:lnTo>
                  <a:lnTo>
                    <a:pt x="0" y="0"/>
                  </a:lnTo>
                  <a:close/>
                </a:path>
              </a:pathLst>
            </a:custGeom>
            <a:ln w="70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59490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0538"/>
            <a:ext cx="5511300" cy="857400"/>
          </a:xfrm>
        </p:spPr>
        <p:txBody>
          <a:bodyPr/>
          <a:lstStyle/>
          <a:p>
            <a:r>
              <a:rPr lang="en-ID" sz="3200" dirty="0" smtClean="0"/>
              <a:t>Invoice Number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119749"/>
            <a:ext cx="5511300" cy="1468225"/>
          </a:xfrm>
        </p:spPr>
        <p:txBody>
          <a:bodyPr/>
          <a:lstStyle/>
          <a:p>
            <a:pPr marL="224154" indent="-212090" algn="just">
              <a:spcBef>
                <a:spcPts val="114"/>
              </a:spcBef>
              <a:buFont typeface="Arial"/>
              <a:buChar char="•"/>
              <a:tabLst>
                <a:tab pos="224154" algn="l"/>
                <a:tab pos="224790" algn="l"/>
              </a:tabLst>
            </a:pPr>
            <a:r>
              <a:rPr lang="en-US" sz="1600" spc="-70" dirty="0" err="1" smtClean="0">
                <a:latin typeface="Trebuchet MS"/>
                <a:cs typeface="Trebuchet MS"/>
              </a:rPr>
              <a:t>Nomor</a:t>
            </a:r>
            <a:r>
              <a:rPr lang="en-US" sz="1600" spc="-70" dirty="0" smtClean="0">
                <a:latin typeface="Trebuchet MS"/>
                <a:cs typeface="Trebuchet MS"/>
              </a:rPr>
              <a:t> </a:t>
            </a:r>
            <a:r>
              <a:rPr lang="en-US" sz="1600" spc="-70" dirty="0" err="1" smtClean="0">
                <a:latin typeface="Trebuchet MS"/>
                <a:cs typeface="Trebuchet MS"/>
              </a:rPr>
              <a:t>transaksi</a:t>
            </a:r>
            <a:r>
              <a:rPr lang="en-US" sz="1600" spc="-70" dirty="0" smtClean="0">
                <a:latin typeface="Trebuchet MS"/>
                <a:cs typeface="Trebuchet MS"/>
              </a:rPr>
              <a:t> yang </a:t>
            </a:r>
            <a:r>
              <a:rPr lang="en-US" sz="1600" spc="-70" dirty="0" err="1" smtClean="0">
                <a:latin typeface="Trebuchet MS"/>
                <a:cs typeface="Trebuchet MS"/>
              </a:rPr>
              <a:t>berawalan</a:t>
            </a:r>
            <a:r>
              <a:rPr lang="en-US" sz="1600" spc="-70" dirty="0" smtClean="0">
                <a:latin typeface="Trebuchet MS"/>
                <a:cs typeface="Trebuchet MS"/>
              </a:rPr>
              <a:t> </a:t>
            </a:r>
            <a:r>
              <a:rPr lang="en-US" sz="1600" b="1" spc="-95" dirty="0" smtClean="0">
                <a:latin typeface="Trebuchet MS"/>
                <a:cs typeface="Trebuchet MS"/>
              </a:rPr>
              <a:t>C </a:t>
            </a:r>
            <a:r>
              <a:rPr lang="en-US" sz="1600" spc="-55" dirty="0" err="1" smtClean="0">
                <a:latin typeface="Trebuchet MS"/>
                <a:cs typeface="Trebuchet MS"/>
              </a:rPr>
              <a:t>merupakan</a:t>
            </a:r>
            <a:r>
              <a:rPr lang="en-US" sz="1600" spc="-55" dirty="0" smtClean="0">
                <a:latin typeface="Trebuchet MS"/>
                <a:cs typeface="Trebuchet MS"/>
              </a:rPr>
              <a:t> </a:t>
            </a:r>
            <a:r>
              <a:rPr lang="en-US" sz="1600" spc="-55" dirty="0" err="1" smtClean="0">
                <a:latin typeface="Trebuchet MS"/>
                <a:cs typeface="Trebuchet MS"/>
              </a:rPr>
              <a:t>transaksi</a:t>
            </a:r>
            <a:r>
              <a:rPr lang="en-US" sz="1600" spc="-55" dirty="0" smtClean="0">
                <a:latin typeface="Trebuchet MS"/>
                <a:cs typeface="Trebuchet MS"/>
              </a:rPr>
              <a:t> yang </a:t>
            </a:r>
            <a:r>
              <a:rPr lang="en-US" sz="1600" spc="-55" dirty="0" err="1" smtClean="0">
                <a:latin typeface="Trebuchet MS"/>
                <a:cs typeface="Trebuchet MS"/>
              </a:rPr>
              <a:t>diabtalkan</a:t>
            </a:r>
            <a:endParaRPr lang="en-US" sz="1600" dirty="0">
              <a:latin typeface="Trebuchet MS"/>
              <a:cs typeface="Trebuchet MS"/>
            </a:endParaRPr>
          </a:p>
          <a:p>
            <a:pPr marL="224154" marR="5080" indent="-212090" algn="just">
              <a:spcBef>
                <a:spcPts val="35"/>
              </a:spcBef>
              <a:buFont typeface="Arial"/>
              <a:buChar char="•"/>
              <a:tabLst>
                <a:tab pos="224154" algn="l"/>
                <a:tab pos="224790" algn="l"/>
              </a:tabLst>
            </a:pPr>
            <a:r>
              <a:rPr lang="en-US" sz="1600" spc="-65" dirty="0" err="1" smtClean="0">
                <a:latin typeface="Trebuchet MS"/>
                <a:cs typeface="Trebuchet MS"/>
              </a:rPr>
              <a:t>Kemunculan</a:t>
            </a:r>
            <a:r>
              <a:rPr lang="en-US" sz="1600" spc="-65" dirty="0" smtClean="0">
                <a:latin typeface="Trebuchet MS"/>
                <a:cs typeface="Trebuchet MS"/>
              </a:rPr>
              <a:t> </a:t>
            </a:r>
            <a:r>
              <a:rPr lang="en-US" sz="1600" spc="-65" dirty="0" err="1" smtClean="0">
                <a:latin typeface="Trebuchet MS"/>
                <a:cs typeface="Trebuchet MS"/>
              </a:rPr>
              <a:t>pelanggan</a:t>
            </a:r>
            <a:r>
              <a:rPr lang="en-US" sz="1600" spc="-65" dirty="0" smtClean="0">
                <a:latin typeface="Trebuchet MS"/>
                <a:cs typeface="Trebuchet MS"/>
              </a:rPr>
              <a:t> yang </a:t>
            </a:r>
            <a:r>
              <a:rPr lang="en-US" sz="1600" spc="-65" dirty="0" err="1" smtClean="0">
                <a:latin typeface="Trebuchet MS"/>
                <a:cs typeface="Trebuchet MS"/>
              </a:rPr>
              <a:t>hanya</a:t>
            </a:r>
            <a:r>
              <a:rPr lang="en-US" sz="1600" spc="-65" dirty="0" smtClean="0">
                <a:latin typeface="Trebuchet MS"/>
                <a:cs typeface="Trebuchet MS"/>
              </a:rPr>
              <a:t> data </a:t>
            </a:r>
            <a:r>
              <a:rPr lang="en-US" sz="1600" spc="-65" dirty="0" err="1" smtClean="0">
                <a:latin typeface="Trebuchet MS"/>
                <a:cs typeface="Trebuchet MS"/>
              </a:rPr>
              <a:t>sekali</a:t>
            </a:r>
            <a:r>
              <a:rPr lang="en-US" sz="1600" spc="-65" dirty="0" smtClean="0">
                <a:latin typeface="Trebuchet MS"/>
                <a:cs typeface="Trebuchet MS"/>
              </a:rPr>
              <a:t> </a:t>
            </a:r>
            <a:r>
              <a:rPr lang="en-US" sz="1600" spc="-65" dirty="0" err="1" smtClean="0">
                <a:latin typeface="Trebuchet MS"/>
                <a:cs typeface="Trebuchet MS"/>
              </a:rPr>
              <a:t>dan</a:t>
            </a:r>
            <a:r>
              <a:rPr lang="en-US" sz="1600" spc="-65" dirty="0" smtClean="0">
                <a:latin typeface="Trebuchet MS"/>
                <a:cs typeface="Trebuchet MS"/>
              </a:rPr>
              <a:t> </a:t>
            </a:r>
            <a:r>
              <a:rPr lang="en-US" sz="1600" spc="-65" dirty="0" err="1" smtClean="0">
                <a:latin typeface="Trebuchet MS"/>
                <a:cs typeface="Trebuchet MS"/>
              </a:rPr>
              <a:t>membeli</a:t>
            </a:r>
            <a:r>
              <a:rPr lang="en-US" sz="1600" spc="-65" dirty="0" smtClean="0">
                <a:latin typeface="Trebuchet MS"/>
                <a:cs typeface="Trebuchet MS"/>
              </a:rPr>
              <a:t> </a:t>
            </a:r>
            <a:r>
              <a:rPr lang="en-US" sz="1600" spc="-65" dirty="0" err="1" smtClean="0">
                <a:latin typeface="Trebuchet MS"/>
                <a:cs typeface="Trebuchet MS"/>
              </a:rPr>
              <a:t>satu</a:t>
            </a:r>
            <a:r>
              <a:rPr lang="en-US" sz="1600" spc="-65" dirty="0" smtClean="0">
                <a:latin typeface="Trebuchet MS"/>
                <a:cs typeface="Trebuchet MS"/>
              </a:rPr>
              <a:t> </a:t>
            </a:r>
            <a:r>
              <a:rPr lang="en-US" sz="1600" spc="-65" dirty="0" err="1" smtClean="0">
                <a:latin typeface="Trebuchet MS"/>
                <a:cs typeface="Trebuchet MS"/>
              </a:rPr>
              <a:t>produk</a:t>
            </a:r>
            <a:r>
              <a:rPr lang="en-US" sz="1600" spc="-65" dirty="0" smtClean="0">
                <a:latin typeface="Trebuchet MS"/>
                <a:cs typeface="Trebuchet MS"/>
              </a:rPr>
              <a:t> </a:t>
            </a:r>
            <a:r>
              <a:rPr lang="en-US" sz="1600" spc="-90" dirty="0" smtClean="0">
                <a:latin typeface="Trebuchet MS"/>
                <a:cs typeface="Trebuchet MS"/>
              </a:rPr>
              <a:t>(</a:t>
            </a:r>
            <a:r>
              <a:rPr lang="en-US" sz="1600" spc="-90" dirty="0" err="1" smtClean="0">
                <a:latin typeface="Trebuchet MS"/>
                <a:cs typeface="Trebuchet MS"/>
              </a:rPr>
              <a:t>misal</a:t>
            </a:r>
            <a:r>
              <a:rPr lang="en-US" sz="1600" spc="-90" dirty="0" smtClean="0">
                <a:latin typeface="Trebuchet MS"/>
                <a:cs typeface="Trebuchet MS"/>
              </a:rPr>
              <a:t> :</a:t>
            </a:r>
            <a:r>
              <a:rPr lang="en-US" sz="1600" spc="-85" dirty="0" smtClean="0">
                <a:latin typeface="Trebuchet MS"/>
                <a:cs typeface="Trebuchet MS"/>
              </a:rPr>
              <a:t> </a:t>
            </a:r>
            <a:r>
              <a:rPr lang="en-US" sz="1600" b="1" spc="-65" dirty="0" err="1" smtClean="0">
                <a:latin typeface="Trebuchet MS"/>
                <a:cs typeface="Trebuchet MS"/>
              </a:rPr>
              <a:t>CustomerID</a:t>
            </a:r>
            <a:r>
              <a:rPr lang="en-US" sz="1600" b="1" spc="-65" dirty="0" smtClean="0">
                <a:latin typeface="Trebuchet MS"/>
                <a:cs typeface="Trebuchet MS"/>
              </a:rPr>
              <a:t> :</a:t>
            </a:r>
            <a:r>
              <a:rPr lang="en-US" sz="1600" b="1" spc="-85" dirty="0" smtClean="0">
                <a:latin typeface="Trebuchet MS"/>
                <a:cs typeface="Trebuchet MS"/>
              </a:rPr>
              <a:t> </a:t>
            </a:r>
            <a:r>
              <a:rPr lang="en-US" sz="1600" b="1" spc="-95" dirty="0">
                <a:latin typeface="Trebuchet MS"/>
                <a:cs typeface="Trebuchet MS"/>
              </a:rPr>
              <a:t>12346</a:t>
            </a:r>
            <a:r>
              <a:rPr lang="en-US" sz="1600" spc="-95" dirty="0">
                <a:latin typeface="Trebuchet MS"/>
                <a:cs typeface="Trebuchet MS"/>
              </a:rPr>
              <a:t>)</a:t>
            </a:r>
            <a:r>
              <a:rPr lang="en-US" sz="1600" spc="-90" dirty="0">
                <a:latin typeface="Trebuchet MS"/>
                <a:cs typeface="Trebuchet MS"/>
              </a:rPr>
              <a:t> </a:t>
            </a:r>
            <a:r>
              <a:rPr lang="en-US" sz="1600" spc="-90" dirty="0" err="1" smtClean="0">
                <a:latin typeface="Trebuchet MS"/>
                <a:cs typeface="Trebuchet MS"/>
              </a:rPr>
              <a:t>dan</a:t>
            </a:r>
            <a:r>
              <a:rPr lang="en-US" sz="1600" spc="-90" dirty="0" smtClean="0">
                <a:latin typeface="Trebuchet MS"/>
                <a:cs typeface="Trebuchet MS"/>
              </a:rPr>
              <a:t> </a:t>
            </a:r>
            <a:r>
              <a:rPr lang="en-US" sz="1600" spc="-90" dirty="0" err="1" smtClean="0">
                <a:latin typeface="Trebuchet MS"/>
                <a:cs typeface="Trebuchet MS"/>
              </a:rPr>
              <a:t>kemudian</a:t>
            </a:r>
            <a:r>
              <a:rPr lang="en-US" sz="1600" spc="-90" dirty="0" smtClean="0">
                <a:latin typeface="Trebuchet MS"/>
                <a:cs typeface="Trebuchet MS"/>
              </a:rPr>
              <a:t> </a:t>
            </a:r>
            <a:r>
              <a:rPr lang="en-US" sz="1600" spc="-90" dirty="0" err="1" smtClean="0">
                <a:latin typeface="Trebuchet MS"/>
                <a:cs typeface="Trebuchet MS"/>
              </a:rPr>
              <a:t>membatalkan</a:t>
            </a:r>
            <a:r>
              <a:rPr lang="en-US" sz="1600" spc="-90" dirty="0" smtClean="0">
                <a:latin typeface="Trebuchet MS"/>
                <a:cs typeface="Trebuchet MS"/>
              </a:rPr>
              <a:t> </a:t>
            </a:r>
            <a:r>
              <a:rPr lang="en-US" sz="1600" spc="-90" dirty="0" err="1" smtClean="0">
                <a:latin typeface="Trebuchet MS"/>
                <a:cs typeface="Trebuchet MS"/>
              </a:rPr>
              <a:t>pembelian</a:t>
            </a:r>
            <a:r>
              <a:rPr lang="en-US" sz="1600" dirty="0" smtClean="0">
                <a:latin typeface="Trebuchet MS"/>
                <a:cs typeface="Trebuchet MS"/>
              </a:rPr>
              <a:t>. </a:t>
            </a:r>
            <a:r>
              <a:rPr lang="en-US" sz="1600" dirty="0" err="1" smtClean="0">
                <a:latin typeface="Trebuchet MS"/>
                <a:cs typeface="Trebuchet MS"/>
              </a:rPr>
              <a:t>Pelanggan</a:t>
            </a:r>
            <a:r>
              <a:rPr lang="en-US" sz="1600" dirty="0" smtClean="0">
                <a:latin typeface="Trebuchet MS"/>
                <a:cs typeface="Trebuchet MS"/>
              </a:rPr>
              <a:t> </a:t>
            </a:r>
            <a:r>
              <a:rPr lang="en-US" sz="1600" dirty="0" err="1" smtClean="0">
                <a:latin typeface="Trebuchet MS"/>
                <a:cs typeface="Trebuchet MS"/>
              </a:rPr>
              <a:t>ini</a:t>
            </a:r>
            <a:r>
              <a:rPr lang="en-US" sz="1600" dirty="0" smtClean="0">
                <a:latin typeface="Trebuchet MS"/>
                <a:cs typeface="Trebuchet MS"/>
              </a:rPr>
              <a:t> </a:t>
            </a:r>
            <a:r>
              <a:rPr lang="en-US" sz="1600" dirty="0" err="1" smtClean="0">
                <a:latin typeface="Trebuchet MS"/>
                <a:cs typeface="Trebuchet MS"/>
              </a:rPr>
              <a:t>tidak</a:t>
            </a:r>
            <a:r>
              <a:rPr lang="en-US" sz="1600" dirty="0" smtClean="0">
                <a:latin typeface="Trebuchet MS"/>
                <a:cs typeface="Trebuchet MS"/>
              </a:rPr>
              <a:t> </a:t>
            </a:r>
            <a:r>
              <a:rPr lang="en-US" sz="1600" dirty="0" err="1" smtClean="0">
                <a:latin typeface="Trebuchet MS"/>
                <a:cs typeface="Trebuchet MS"/>
              </a:rPr>
              <a:t>berkontribusi</a:t>
            </a:r>
            <a:r>
              <a:rPr lang="en-US" sz="1600" dirty="0" smtClean="0">
                <a:latin typeface="Trebuchet MS"/>
                <a:cs typeface="Trebuchet MS"/>
              </a:rPr>
              <a:t> </a:t>
            </a:r>
            <a:r>
              <a:rPr lang="en-US" sz="1600" dirty="0" err="1" smtClean="0">
                <a:latin typeface="Trebuchet MS"/>
                <a:cs typeface="Trebuchet MS"/>
              </a:rPr>
              <a:t>untuk</a:t>
            </a:r>
            <a:r>
              <a:rPr lang="en-US" sz="1600" dirty="0" smtClean="0">
                <a:latin typeface="Trebuchet MS"/>
                <a:cs typeface="Trebuchet MS"/>
              </a:rPr>
              <a:t> </a:t>
            </a:r>
            <a:r>
              <a:rPr lang="en-US" sz="1600" dirty="0" err="1" smtClean="0">
                <a:latin typeface="Trebuchet MS"/>
                <a:cs typeface="Trebuchet MS"/>
              </a:rPr>
              <a:t>pendapatan</a:t>
            </a:r>
            <a:r>
              <a:rPr lang="en-US" sz="1600" dirty="0" smtClean="0">
                <a:latin typeface="Trebuchet MS"/>
                <a:cs typeface="Trebuchet MS"/>
              </a:rPr>
              <a:t> </a:t>
            </a:r>
            <a:r>
              <a:rPr lang="en-US" sz="1600" dirty="0" err="1" smtClean="0">
                <a:latin typeface="Trebuchet MS"/>
                <a:cs typeface="Trebuchet MS"/>
              </a:rPr>
              <a:t>perusahaan</a:t>
            </a:r>
            <a:r>
              <a:rPr lang="en-US" sz="1600" dirty="0" smtClean="0">
                <a:latin typeface="Trebuchet MS"/>
                <a:cs typeface="Trebuchet MS"/>
              </a:rPr>
              <a:t>.</a:t>
            </a:r>
            <a:endParaRPr lang="en-US" sz="1600" dirty="0">
              <a:latin typeface="Trebuchet MS"/>
              <a:cs typeface="Trebuchet M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096516"/>
            <a:ext cx="2838450" cy="1619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8723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0538"/>
            <a:ext cx="5511300" cy="857400"/>
          </a:xfrm>
        </p:spPr>
        <p:txBody>
          <a:bodyPr/>
          <a:lstStyle/>
          <a:p>
            <a:r>
              <a:rPr lang="en-ID" sz="2800" dirty="0" smtClean="0"/>
              <a:t>Negative Quantity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D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16" y="1016521"/>
            <a:ext cx="59436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81200"/>
            <a:ext cx="51816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87824"/>
            <a:ext cx="3495675" cy="1200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3535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0538"/>
            <a:ext cx="5511300" cy="857400"/>
          </a:xfrm>
        </p:spPr>
        <p:txBody>
          <a:bodyPr/>
          <a:lstStyle/>
          <a:p>
            <a:r>
              <a:rPr lang="en-ID" sz="2800" dirty="0" err="1" smtClean="0"/>
              <a:t>StockCode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D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688505"/>
            <a:ext cx="3674144" cy="17664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4063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0538"/>
            <a:ext cx="5511300" cy="857400"/>
          </a:xfrm>
        </p:spPr>
        <p:txBody>
          <a:bodyPr/>
          <a:lstStyle/>
          <a:p>
            <a:r>
              <a:rPr lang="en-ID" sz="2800" dirty="0" smtClean="0"/>
              <a:t>Description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D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15566"/>
            <a:ext cx="6903665" cy="39092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831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3" name="Google Shape;60;p13"/>
          <p:cNvSpPr txBox="1">
            <a:spLocks/>
          </p:cNvSpPr>
          <p:nvPr/>
        </p:nvSpPr>
        <p:spPr>
          <a:xfrm>
            <a:off x="2699792" y="896605"/>
            <a:ext cx="3960440" cy="33502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D" sz="2400" b="1" dirty="0" smtClean="0">
                <a:solidFill>
                  <a:schemeClr val="bg1"/>
                </a:solidFill>
              </a:rPr>
              <a:t>OLEH  :</a:t>
            </a:r>
          </a:p>
          <a:p>
            <a:pPr algn="ctr"/>
            <a:endParaRPr lang="en-US" sz="24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Anwar P F </a:t>
            </a:r>
            <a:r>
              <a:rPr lang="en-US" sz="2400" b="1" dirty="0" err="1" smtClean="0">
                <a:solidFill>
                  <a:schemeClr val="bg1"/>
                </a:solidFill>
              </a:rPr>
              <a:t>Naiborhu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24010316120016</a:t>
            </a:r>
          </a:p>
          <a:p>
            <a:pPr algn="ctr"/>
            <a:r>
              <a:rPr lang="en-ID" sz="2400" b="1" dirty="0" smtClean="0">
                <a:solidFill>
                  <a:schemeClr val="bg1"/>
                </a:solidFill>
              </a:rPr>
              <a:t>Muhammad Ivan </a:t>
            </a:r>
            <a:r>
              <a:rPr lang="en-ID" sz="2400" b="1" dirty="0" err="1" smtClean="0">
                <a:solidFill>
                  <a:schemeClr val="bg1"/>
                </a:solidFill>
              </a:rPr>
              <a:t>Hanif</a:t>
            </a:r>
            <a:r>
              <a:rPr lang="en-ID" sz="2400" b="1" dirty="0" smtClean="0">
                <a:solidFill>
                  <a:schemeClr val="bg1"/>
                </a:solidFill>
              </a:rPr>
              <a:t> </a:t>
            </a:r>
            <a:r>
              <a:rPr lang="en-ID" sz="2400" b="1" dirty="0" err="1" smtClean="0">
                <a:solidFill>
                  <a:schemeClr val="bg1"/>
                </a:solidFill>
              </a:rPr>
              <a:t>Vidiansyah</a:t>
            </a:r>
            <a:r>
              <a:rPr lang="en-ID" sz="2400" b="1" dirty="0" smtClean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ID" sz="2400" b="1" dirty="0" smtClean="0">
                <a:solidFill>
                  <a:schemeClr val="bg1"/>
                </a:solidFill>
              </a:rPr>
              <a:t>24010316120014</a:t>
            </a:r>
          </a:p>
          <a:p>
            <a:pPr algn="ctr"/>
            <a:r>
              <a:rPr lang="en-ID" sz="2400" b="1" dirty="0" err="1" smtClean="0">
                <a:solidFill>
                  <a:schemeClr val="bg1"/>
                </a:solidFill>
              </a:rPr>
              <a:t>Zulfikar</a:t>
            </a:r>
            <a:r>
              <a:rPr lang="en-ID" sz="2400" b="1" dirty="0" smtClean="0">
                <a:solidFill>
                  <a:schemeClr val="bg1"/>
                </a:solidFill>
              </a:rPr>
              <a:t> </a:t>
            </a:r>
            <a:r>
              <a:rPr lang="en-ID" sz="2400" b="1" dirty="0" err="1" smtClean="0">
                <a:solidFill>
                  <a:schemeClr val="bg1"/>
                </a:solidFill>
              </a:rPr>
              <a:t>Aulia</a:t>
            </a:r>
            <a:r>
              <a:rPr lang="en-ID" sz="2400" b="1" dirty="0" smtClean="0">
                <a:solidFill>
                  <a:schemeClr val="bg1"/>
                </a:solidFill>
              </a:rPr>
              <a:t> </a:t>
            </a:r>
            <a:r>
              <a:rPr lang="en-ID" sz="2400" b="1" dirty="0" err="1" smtClean="0">
                <a:solidFill>
                  <a:schemeClr val="bg1"/>
                </a:solidFill>
              </a:rPr>
              <a:t>Firdaus</a:t>
            </a:r>
            <a:endParaRPr lang="en-ID" sz="2400" b="1" dirty="0" smtClean="0">
              <a:solidFill>
                <a:schemeClr val="bg1"/>
              </a:solidFill>
            </a:endParaRPr>
          </a:p>
          <a:p>
            <a:pPr algn="ctr"/>
            <a:r>
              <a:rPr lang="en-ID" sz="2400" b="1" dirty="0" smtClean="0">
                <a:solidFill>
                  <a:schemeClr val="bg1"/>
                </a:solidFill>
              </a:rPr>
              <a:t>24010316120005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950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0538"/>
            <a:ext cx="5511300" cy="857400"/>
          </a:xfrm>
        </p:spPr>
        <p:txBody>
          <a:bodyPr/>
          <a:lstStyle/>
          <a:p>
            <a:r>
              <a:rPr lang="en-ID" sz="2800" dirty="0" smtClean="0"/>
              <a:t>Basket Price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D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34" y="1743075"/>
            <a:ext cx="382905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315" y="738187"/>
            <a:ext cx="4048125" cy="3667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8305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0538"/>
            <a:ext cx="5511300" cy="857400"/>
          </a:xfrm>
        </p:spPr>
        <p:txBody>
          <a:bodyPr/>
          <a:lstStyle/>
          <a:p>
            <a:r>
              <a:rPr lang="en-ID" sz="2800" dirty="0" smtClean="0"/>
              <a:t> Data </a:t>
            </a:r>
            <a:r>
              <a:rPr lang="en-ID" sz="2800" dirty="0" err="1" smtClean="0"/>
              <a:t>Preprocessing</a:t>
            </a:r>
            <a:r>
              <a:rPr lang="en-ID" sz="2800" dirty="0" smtClean="0"/>
              <a:t> Step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D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grpSp>
        <p:nvGrpSpPr>
          <p:cNvPr id="5" name="object 3"/>
          <p:cNvGrpSpPr/>
          <p:nvPr/>
        </p:nvGrpSpPr>
        <p:grpSpPr>
          <a:xfrm>
            <a:off x="2217583" y="1803229"/>
            <a:ext cx="2475230" cy="1353185"/>
            <a:chOff x="2767202" y="2579293"/>
            <a:chExt cx="2475230" cy="1353185"/>
          </a:xfrm>
        </p:grpSpPr>
        <p:sp>
          <p:nvSpPr>
            <p:cNvPr id="6" name="object 4"/>
            <p:cNvSpPr/>
            <p:nvPr/>
          </p:nvSpPr>
          <p:spPr>
            <a:xfrm>
              <a:off x="2767203" y="2885909"/>
              <a:ext cx="2475230" cy="1046480"/>
            </a:xfrm>
            <a:custGeom>
              <a:avLst/>
              <a:gdLst/>
              <a:ahLst/>
              <a:cxnLst/>
              <a:rect l="l" t="t" r="r" b="b"/>
              <a:pathLst>
                <a:path w="2475229" h="1046479">
                  <a:moveTo>
                    <a:pt x="652716" y="32588"/>
                  </a:moveTo>
                  <a:lnTo>
                    <a:pt x="613664" y="32588"/>
                  </a:lnTo>
                  <a:lnTo>
                    <a:pt x="604240" y="32588"/>
                  </a:lnTo>
                  <a:lnTo>
                    <a:pt x="604100" y="56578"/>
                  </a:lnTo>
                  <a:lnTo>
                    <a:pt x="652716" y="32588"/>
                  </a:lnTo>
                  <a:close/>
                </a:path>
                <a:path w="2475229" h="1046479">
                  <a:moveTo>
                    <a:pt x="660781" y="28613"/>
                  </a:moveTo>
                  <a:lnTo>
                    <a:pt x="604431" y="0"/>
                  </a:lnTo>
                  <a:lnTo>
                    <a:pt x="604278" y="24053"/>
                  </a:lnTo>
                  <a:lnTo>
                    <a:pt x="38" y="20510"/>
                  </a:lnTo>
                  <a:lnTo>
                    <a:pt x="0" y="28994"/>
                  </a:lnTo>
                  <a:lnTo>
                    <a:pt x="604240" y="32537"/>
                  </a:lnTo>
                  <a:lnTo>
                    <a:pt x="613664" y="32588"/>
                  </a:lnTo>
                  <a:lnTo>
                    <a:pt x="652830" y="32537"/>
                  </a:lnTo>
                  <a:lnTo>
                    <a:pt x="660781" y="28613"/>
                  </a:lnTo>
                  <a:close/>
                </a:path>
                <a:path w="2475229" h="1046479">
                  <a:moveTo>
                    <a:pt x="2474645" y="989444"/>
                  </a:moveTo>
                  <a:lnTo>
                    <a:pt x="2450617" y="989444"/>
                  </a:lnTo>
                  <a:lnTo>
                    <a:pt x="2450617" y="55753"/>
                  </a:lnTo>
                  <a:lnTo>
                    <a:pt x="2442159" y="55753"/>
                  </a:lnTo>
                  <a:lnTo>
                    <a:pt x="2442159" y="989444"/>
                  </a:lnTo>
                  <a:lnTo>
                    <a:pt x="2418130" y="989444"/>
                  </a:lnTo>
                  <a:lnTo>
                    <a:pt x="2446388" y="1046035"/>
                  </a:lnTo>
                  <a:lnTo>
                    <a:pt x="2469934" y="998880"/>
                  </a:lnTo>
                  <a:lnTo>
                    <a:pt x="2474645" y="9894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/>
            <p:cNvSpPr/>
            <p:nvPr/>
          </p:nvSpPr>
          <p:spPr>
            <a:xfrm>
              <a:off x="3427983" y="2584056"/>
              <a:ext cx="1496695" cy="661035"/>
            </a:xfrm>
            <a:custGeom>
              <a:avLst/>
              <a:gdLst/>
              <a:ahLst/>
              <a:cxnLst/>
              <a:rect l="l" t="t" r="r" b="b"/>
              <a:pathLst>
                <a:path w="1496695" h="661035">
                  <a:moveTo>
                    <a:pt x="748245" y="0"/>
                  </a:moveTo>
                  <a:lnTo>
                    <a:pt x="671742" y="568"/>
                  </a:lnTo>
                  <a:lnTo>
                    <a:pt x="597448" y="2237"/>
                  </a:lnTo>
                  <a:lnTo>
                    <a:pt x="525740" y="4952"/>
                  </a:lnTo>
                  <a:lnTo>
                    <a:pt x="456994" y="8656"/>
                  </a:lnTo>
                  <a:lnTo>
                    <a:pt x="391587" y="13294"/>
                  </a:lnTo>
                  <a:lnTo>
                    <a:pt x="329894" y="18811"/>
                  </a:lnTo>
                  <a:lnTo>
                    <a:pt x="272291" y="25153"/>
                  </a:lnTo>
                  <a:lnTo>
                    <a:pt x="219155" y="32262"/>
                  </a:lnTo>
                  <a:lnTo>
                    <a:pt x="170862" y="40085"/>
                  </a:lnTo>
                  <a:lnTo>
                    <a:pt x="127788" y="48565"/>
                  </a:lnTo>
                  <a:lnTo>
                    <a:pt x="90309" y="57648"/>
                  </a:lnTo>
                  <a:lnTo>
                    <a:pt x="33639" y="77399"/>
                  </a:lnTo>
                  <a:lnTo>
                    <a:pt x="0" y="110159"/>
                  </a:lnTo>
                  <a:lnTo>
                    <a:pt x="0" y="550786"/>
                  </a:lnTo>
                  <a:lnTo>
                    <a:pt x="33639" y="583542"/>
                  </a:lnTo>
                  <a:lnTo>
                    <a:pt x="90309" y="603292"/>
                  </a:lnTo>
                  <a:lnTo>
                    <a:pt x="127788" y="612374"/>
                  </a:lnTo>
                  <a:lnTo>
                    <a:pt x="170862" y="620855"/>
                  </a:lnTo>
                  <a:lnTo>
                    <a:pt x="219155" y="628678"/>
                  </a:lnTo>
                  <a:lnTo>
                    <a:pt x="272291" y="635788"/>
                  </a:lnTo>
                  <a:lnTo>
                    <a:pt x="329894" y="642130"/>
                  </a:lnTo>
                  <a:lnTo>
                    <a:pt x="391587" y="647649"/>
                  </a:lnTo>
                  <a:lnTo>
                    <a:pt x="456994" y="652288"/>
                  </a:lnTo>
                  <a:lnTo>
                    <a:pt x="525740" y="655992"/>
                  </a:lnTo>
                  <a:lnTo>
                    <a:pt x="597448" y="658707"/>
                  </a:lnTo>
                  <a:lnTo>
                    <a:pt x="671742" y="660377"/>
                  </a:lnTo>
                  <a:lnTo>
                    <a:pt x="748245" y="660946"/>
                  </a:lnTo>
                  <a:lnTo>
                    <a:pt x="824752" y="660377"/>
                  </a:lnTo>
                  <a:lnTo>
                    <a:pt x="899047" y="658707"/>
                  </a:lnTo>
                  <a:lnTo>
                    <a:pt x="970757" y="655992"/>
                  </a:lnTo>
                  <a:lnTo>
                    <a:pt x="1039504" y="652288"/>
                  </a:lnTo>
                  <a:lnTo>
                    <a:pt x="1104913" y="647649"/>
                  </a:lnTo>
                  <a:lnTo>
                    <a:pt x="1166607" y="642130"/>
                  </a:lnTo>
                  <a:lnTo>
                    <a:pt x="1224210" y="635788"/>
                  </a:lnTo>
                  <a:lnTo>
                    <a:pt x="1277346" y="628678"/>
                  </a:lnTo>
                  <a:lnTo>
                    <a:pt x="1325640" y="620855"/>
                  </a:lnTo>
                  <a:lnTo>
                    <a:pt x="1368715" y="612374"/>
                  </a:lnTo>
                  <a:lnTo>
                    <a:pt x="1406194" y="603292"/>
                  </a:lnTo>
                  <a:lnTo>
                    <a:pt x="1462864" y="583542"/>
                  </a:lnTo>
                  <a:lnTo>
                    <a:pt x="1496504" y="550786"/>
                  </a:lnTo>
                  <a:lnTo>
                    <a:pt x="1496504" y="110159"/>
                  </a:lnTo>
                  <a:lnTo>
                    <a:pt x="1462864" y="77399"/>
                  </a:lnTo>
                  <a:lnTo>
                    <a:pt x="1406194" y="57648"/>
                  </a:lnTo>
                  <a:lnTo>
                    <a:pt x="1368715" y="48565"/>
                  </a:lnTo>
                  <a:lnTo>
                    <a:pt x="1325640" y="40085"/>
                  </a:lnTo>
                  <a:lnTo>
                    <a:pt x="1277346" y="32262"/>
                  </a:lnTo>
                  <a:lnTo>
                    <a:pt x="1224210" y="25153"/>
                  </a:lnTo>
                  <a:lnTo>
                    <a:pt x="1166607" y="18811"/>
                  </a:lnTo>
                  <a:lnTo>
                    <a:pt x="1104913" y="13294"/>
                  </a:lnTo>
                  <a:lnTo>
                    <a:pt x="1039504" y="8656"/>
                  </a:lnTo>
                  <a:lnTo>
                    <a:pt x="970757" y="4952"/>
                  </a:lnTo>
                  <a:lnTo>
                    <a:pt x="899047" y="2237"/>
                  </a:lnTo>
                  <a:lnTo>
                    <a:pt x="824752" y="568"/>
                  </a:lnTo>
                  <a:lnTo>
                    <a:pt x="748245" y="0"/>
                  </a:lnTo>
                  <a:close/>
                </a:path>
              </a:pathLst>
            </a:custGeom>
            <a:solidFill>
              <a:srgbClr val="D6DCE5">
                <a:alpha val="360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/>
            <p:cNvSpPr/>
            <p:nvPr/>
          </p:nvSpPr>
          <p:spPr>
            <a:xfrm>
              <a:off x="3427983" y="2584056"/>
              <a:ext cx="1496695" cy="661035"/>
            </a:xfrm>
            <a:custGeom>
              <a:avLst/>
              <a:gdLst/>
              <a:ahLst/>
              <a:cxnLst/>
              <a:rect l="l" t="t" r="r" b="b"/>
              <a:pathLst>
                <a:path w="1496695" h="661035">
                  <a:moveTo>
                    <a:pt x="1496504" y="110157"/>
                  </a:moveTo>
                  <a:lnTo>
                    <a:pt x="1462864" y="142914"/>
                  </a:lnTo>
                  <a:lnTo>
                    <a:pt x="1406194" y="162664"/>
                  </a:lnTo>
                  <a:lnTo>
                    <a:pt x="1368714" y="171747"/>
                  </a:lnTo>
                  <a:lnTo>
                    <a:pt x="1325639" y="180227"/>
                  </a:lnTo>
                  <a:lnTo>
                    <a:pt x="1277346" y="188050"/>
                  </a:lnTo>
                  <a:lnTo>
                    <a:pt x="1224210" y="195160"/>
                  </a:lnTo>
                  <a:lnTo>
                    <a:pt x="1166607" y="201501"/>
                  </a:lnTo>
                  <a:lnTo>
                    <a:pt x="1104913" y="207019"/>
                  </a:lnTo>
                  <a:lnTo>
                    <a:pt x="1039505" y="211658"/>
                  </a:lnTo>
                  <a:lnTo>
                    <a:pt x="970759" y="215362"/>
                  </a:lnTo>
                  <a:lnTo>
                    <a:pt x="899051" y="218076"/>
                  </a:lnTo>
                  <a:lnTo>
                    <a:pt x="824756" y="219746"/>
                  </a:lnTo>
                  <a:lnTo>
                    <a:pt x="748252" y="220314"/>
                  </a:lnTo>
                  <a:lnTo>
                    <a:pt x="671747" y="219746"/>
                  </a:lnTo>
                  <a:lnTo>
                    <a:pt x="597453" y="218076"/>
                  </a:lnTo>
                  <a:lnTo>
                    <a:pt x="525745" y="215362"/>
                  </a:lnTo>
                  <a:lnTo>
                    <a:pt x="456998" y="211658"/>
                  </a:lnTo>
                  <a:lnTo>
                    <a:pt x="391591" y="207019"/>
                  </a:lnTo>
                  <a:lnTo>
                    <a:pt x="329897" y="201501"/>
                  </a:lnTo>
                  <a:lnTo>
                    <a:pt x="272294" y="195160"/>
                  </a:lnTo>
                  <a:lnTo>
                    <a:pt x="219158" y="188050"/>
                  </a:lnTo>
                  <a:lnTo>
                    <a:pt x="170864" y="180227"/>
                  </a:lnTo>
                  <a:lnTo>
                    <a:pt x="127789" y="171747"/>
                  </a:lnTo>
                  <a:lnTo>
                    <a:pt x="90310" y="162664"/>
                  </a:lnTo>
                  <a:lnTo>
                    <a:pt x="33639" y="142914"/>
                  </a:lnTo>
                  <a:lnTo>
                    <a:pt x="3863" y="121419"/>
                  </a:lnTo>
                  <a:lnTo>
                    <a:pt x="0" y="110157"/>
                  </a:lnTo>
                </a:path>
                <a:path w="1496695" h="661035">
                  <a:moveTo>
                    <a:pt x="0" y="110157"/>
                  </a:moveTo>
                  <a:lnTo>
                    <a:pt x="33639" y="77399"/>
                  </a:lnTo>
                  <a:lnTo>
                    <a:pt x="90310" y="57649"/>
                  </a:lnTo>
                  <a:lnTo>
                    <a:pt x="127789" y="48567"/>
                  </a:lnTo>
                  <a:lnTo>
                    <a:pt x="170864" y="40086"/>
                  </a:lnTo>
                  <a:lnTo>
                    <a:pt x="219158" y="32264"/>
                  </a:lnTo>
                  <a:lnTo>
                    <a:pt x="272294" y="25154"/>
                  </a:lnTo>
                  <a:lnTo>
                    <a:pt x="329897" y="18813"/>
                  </a:lnTo>
                  <a:lnTo>
                    <a:pt x="391591" y="13295"/>
                  </a:lnTo>
                  <a:lnTo>
                    <a:pt x="456998" y="8656"/>
                  </a:lnTo>
                  <a:lnTo>
                    <a:pt x="525745" y="4952"/>
                  </a:lnTo>
                  <a:lnTo>
                    <a:pt x="597453" y="2238"/>
                  </a:lnTo>
                  <a:lnTo>
                    <a:pt x="671747" y="568"/>
                  </a:lnTo>
                  <a:lnTo>
                    <a:pt x="748252" y="0"/>
                  </a:lnTo>
                  <a:lnTo>
                    <a:pt x="824756" y="568"/>
                  </a:lnTo>
                  <a:lnTo>
                    <a:pt x="899051" y="2238"/>
                  </a:lnTo>
                  <a:lnTo>
                    <a:pt x="970759" y="4952"/>
                  </a:lnTo>
                  <a:lnTo>
                    <a:pt x="1039505" y="8656"/>
                  </a:lnTo>
                  <a:lnTo>
                    <a:pt x="1104913" y="13295"/>
                  </a:lnTo>
                  <a:lnTo>
                    <a:pt x="1166607" y="18813"/>
                  </a:lnTo>
                  <a:lnTo>
                    <a:pt x="1224210" y="25154"/>
                  </a:lnTo>
                  <a:lnTo>
                    <a:pt x="1277346" y="32264"/>
                  </a:lnTo>
                  <a:lnTo>
                    <a:pt x="1325639" y="40086"/>
                  </a:lnTo>
                  <a:lnTo>
                    <a:pt x="1368714" y="48567"/>
                  </a:lnTo>
                  <a:lnTo>
                    <a:pt x="1406194" y="57649"/>
                  </a:lnTo>
                  <a:lnTo>
                    <a:pt x="1462864" y="77399"/>
                  </a:lnTo>
                  <a:lnTo>
                    <a:pt x="1496504" y="110157"/>
                  </a:lnTo>
                  <a:lnTo>
                    <a:pt x="1496504" y="550786"/>
                  </a:lnTo>
                  <a:lnTo>
                    <a:pt x="1462864" y="583544"/>
                  </a:lnTo>
                  <a:lnTo>
                    <a:pt x="1406194" y="603294"/>
                  </a:lnTo>
                  <a:lnTo>
                    <a:pt x="1368714" y="612376"/>
                  </a:lnTo>
                  <a:lnTo>
                    <a:pt x="1325639" y="620857"/>
                  </a:lnTo>
                  <a:lnTo>
                    <a:pt x="1277346" y="628679"/>
                  </a:lnTo>
                  <a:lnTo>
                    <a:pt x="1224210" y="635789"/>
                  </a:lnTo>
                  <a:lnTo>
                    <a:pt x="1166607" y="642131"/>
                  </a:lnTo>
                  <a:lnTo>
                    <a:pt x="1104913" y="647648"/>
                  </a:lnTo>
                  <a:lnTo>
                    <a:pt x="1039505" y="652287"/>
                  </a:lnTo>
                  <a:lnTo>
                    <a:pt x="970759" y="655991"/>
                  </a:lnTo>
                  <a:lnTo>
                    <a:pt x="899051" y="658706"/>
                  </a:lnTo>
                  <a:lnTo>
                    <a:pt x="824756" y="660375"/>
                  </a:lnTo>
                  <a:lnTo>
                    <a:pt x="748252" y="660944"/>
                  </a:lnTo>
                  <a:lnTo>
                    <a:pt x="671747" y="660375"/>
                  </a:lnTo>
                  <a:lnTo>
                    <a:pt x="597453" y="658706"/>
                  </a:lnTo>
                  <a:lnTo>
                    <a:pt x="525745" y="655991"/>
                  </a:lnTo>
                  <a:lnTo>
                    <a:pt x="456998" y="652287"/>
                  </a:lnTo>
                  <a:lnTo>
                    <a:pt x="391591" y="647648"/>
                  </a:lnTo>
                  <a:lnTo>
                    <a:pt x="329897" y="642131"/>
                  </a:lnTo>
                  <a:lnTo>
                    <a:pt x="272294" y="635789"/>
                  </a:lnTo>
                  <a:lnTo>
                    <a:pt x="219158" y="628679"/>
                  </a:lnTo>
                  <a:lnTo>
                    <a:pt x="170864" y="620857"/>
                  </a:lnTo>
                  <a:lnTo>
                    <a:pt x="127789" y="612376"/>
                  </a:lnTo>
                  <a:lnTo>
                    <a:pt x="90310" y="603294"/>
                  </a:lnTo>
                  <a:lnTo>
                    <a:pt x="33639" y="583544"/>
                  </a:lnTo>
                  <a:lnTo>
                    <a:pt x="0" y="550786"/>
                  </a:lnTo>
                  <a:lnTo>
                    <a:pt x="0" y="110157"/>
                  </a:lnTo>
                  <a:close/>
                </a:path>
              </a:pathLst>
            </a:custGeom>
            <a:ln w="94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7"/>
          <p:cNvSpPr txBox="1"/>
          <p:nvPr/>
        </p:nvSpPr>
        <p:spPr>
          <a:xfrm>
            <a:off x="1544128" y="3119234"/>
            <a:ext cx="1931670" cy="388620"/>
          </a:xfrm>
          <a:prstGeom prst="rect">
            <a:avLst/>
          </a:prstGeom>
          <a:solidFill>
            <a:srgbClr val="D6DCE5">
              <a:alpha val="36079"/>
            </a:srgbClr>
          </a:solidFill>
        </p:spPr>
        <p:txBody>
          <a:bodyPr vert="horz" wrap="square" lIns="0" tIns="28575" rIns="0" bIns="0" rtlCol="0">
            <a:spAutoFit/>
          </a:bodyPr>
          <a:lstStyle/>
          <a:p>
            <a:pPr marL="67310" marR="253365">
              <a:lnSpc>
                <a:spcPct val="102800"/>
              </a:lnSpc>
              <a:spcBef>
                <a:spcPts val="225"/>
              </a:spcBef>
            </a:pPr>
            <a:r>
              <a:rPr sz="1000" spc="5" dirty="0">
                <a:latin typeface="Trebuchet MS"/>
                <a:cs typeface="Trebuchet MS"/>
              </a:rPr>
              <a:t>Missing </a:t>
            </a:r>
            <a:r>
              <a:rPr sz="1000" spc="-25" dirty="0">
                <a:latin typeface="Trebuchet MS"/>
                <a:cs typeface="Trebuchet MS"/>
              </a:rPr>
              <a:t>Customer </a:t>
            </a:r>
            <a:r>
              <a:rPr sz="1000" spc="-35" dirty="0">
                <a:latin typeface="Trebuchet MS"/>
                <a:cs typeface="Trebuchet MS"/>
              </a:rPr>
              <a:t>ID:</a:t>
            </a:r>
            <a:r>
              <a:rPr sz="1000" spc="-190" dirty="0">
                <a:latin typeface="Trebuchet MS"/>
                <a:cs typeface="Trebuchet MS"/>
              </a:rPr>
              <a:t> </a:t>
            </a:r>
            <a:r>
              <a:rPr sz="1000" spc="-20" dirty="0">
                <a:latin typeface="Trebuchet MS"/>
                <a:cs typeface="Trebuchet MS"/>
              </a:rPr>
              <a:t>135,080  </a:t>
            </a:r>
            <a:r>
              <a:rPr sz="1000" spc="5" dirty="0">
                <a:latin typeface="Trebuchet MS"/>
                <a:cs typeface="Trebuchet MS"/>
              </a:rPr>
              <a:t>Missing </a:t>
            </a:r>
            <a:r>
              <a:rPr sz="1000" spc="-30" dirty="0">
                <a:latin typeface="Trebuchet MS"/>
                <a:cs typeface="Trebuchet MS"/>
              </a:rPr>
              <a:t>Description:</a:t>
            </a:r>
            <a:r>
              <a:rPr sz="1000" spc="-150" dirty="0">
                <a:latin typeface="Trebuchet MS"/>
                <a:cs typeface="Trebuchet MS"/>
              </a:rPr>
              <a:t> </a:t>
            </a:r>
            <a:r>
              <a:rPr sz="1000" spc="-5" dirty="0">
                <a:latin typeface="Trebuchet MS"/>
                <a:cs typeface="Trebuchet MS"/>
              </a:rPr>
              <a:t>454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0" name="object 8"/>
          <p:cNvSpPr txBox="1"/>
          <p:nvPr/>
        </p:nvSpPr>
        <p:spPr>
          <a:xfrm>
            <a:off x="3027120" y="2017779"/>
            <a:ext cx="1197610" cy="3397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1000" b="1" spc="-40" dirty="0">
                <a:latin typeface="Trebuchet MS"/>
                <a:cs typeface="Trebuchet MS"/>
              </a:rPr>
              <a:t>Observation:</a:t>
            </a:r>
            <a:r>
              <a:rPr sz="1000" b="1" spc="-110" dirty="0">
                <a:latin typeface="Trebuchet MS"/>
                <a:cs typeface="Trebuchet MS"/>
              </a:rPr>
              <a:t> </a:t>
            </a:r>
            <a:r>
              <a:rPr sz="1000" b="1" spc="-70" dirty="0">
                <a:latin typeface="Trebuchet MS"/>
                <a:cs typeface="Trebuchet MS"/>
              </a:rPr>
              <a:t>406,829</a:t>
            </a:r>
            <a:endParaRPr sz="1000">
              <a:latin typeface="Trebuchet MS"/>
              <a:cs typeface="Trebuchet MS"/>
            </a:endParaRPr>
          </a:p>
          <a:p>
            <a:pPr marL="635" algn="ctr">
              <a:lnSpc>
                <a:spcPct val="100000"/>
              </a:lnSpc>
              <a:spcBef>
                <a:spcPts val="30"/>
              </a:spcBef>
            </a:pPr>
            <a:r>
              <a:rPr sz="1000" b="1" spc="-60" dirty="0">
                <a:latin typeface="Trebuchet MS"/>
                <a:cs typeface="Trebuchet MS"/>
              </a:rPr>
              <a:t>Features:</a:t>
            </a:r>
            <a:r>
              <a:rPr sz="1000" b="1" spc="-80" dirty="0">
                <a:latin typeface="Trebuchet MS"/>
                <a:cs typeface="Trebuchet MS"/>
              </a:rPr>
              <a:t> </a:t>
            </a:r>
            <a:r>
              <a:rPr sz="1000" b="1" spc="-65" dirty="0">
                <a:latin typeface="Trebuchet MS"/>
                <a:cs typeface="Trebuchet MS"/>
              </a:rPr>
              <a:t>8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11" name="object 9"/>
          <p:cNvGrpSpPr/>
          <p:nvPr/>
        </p:nvGrpSpPr>
        <p:grpSpPr>
          <a:xfrm>
            <a:off x="2481705" y="1856353"/>
            <a:ext cx="3917950" cy="1200150"/>
            <a:chOff x="3031324" y="2632417"/>
            <a:chExt cx="3917950" cy="1200150"/>
          </a:xfrm>
        </p:grpSpPr>
        <p:sp>
          <p:nvSpPr>
            <p:cNvPr id="12" name="object 10"/>
            <p:cNvSpPr/>
            <p:nvPr/>
          </p:nvSpPr>
          <p:spPr>
            <a:xfrm>
              <a:off x="3031324" y="2920999"/>
              <a:ext cx="2476500" cy="911225"/>
            </a:xfrm>
            <a:custGeom>
              <a:avLst/>
              <a:gdLst/>
              <a:ahLst/>
              <a:cxnLst/>
              <a:rect l="l" t="t" r="r" b="b"/>
              <a:pathLst>
                <a:path w="2476500" h="911225">
                  <a:moveTo>
                    <a:pt x="56515" y="854506"/>
                  </a:moveTo>
                  <a:lnTo>
                    <a:pt x="32486" y="854506"/>
                  </a:lnTo>
                  <a:lnTo>
                    <a:pt x="32486" y="11887"/>
                  </a:lnTo>
                  <a:lnTo>
                    <a:pt x="24015" y="11887"/>
                  </a:lnTo>
                  <a:lnTo>
                    <a:pt x="24015" y="854506"/>
                  </a:lnTo>
                  <a:lnTo>
                    <a:pt x="0" y="854506"/>
                  </a:lnTo>
                  <a:lnTo>
                    <a:pt x="28257" y="911098"/>
                  </a:lnTo>
                  <a:lnTo>
                    <a:pt x="51803" y="863942"/>
                  </a:lnTo>
                  <a:lnTo>
                    <a:pt x="56515" y="854506"/>
                  </a:lnTo>
                  <a:close/>
                </a:path>
                <a:path w="2476500" h="911225">
                  <a:moveTo>
                    <a:pt x="2476220" y="28295"/>
                  </a:moveTo>
                  <a:lnTo>
                    <a:pt x="2467737" y="24053"/>
                  </a:lnTo>
                  <a:lnTo>
                    <a:pt x="2419705" y="0"/>
                  </a:lnTo>
                  <a:lnTo>
                    <a:pt x="2419705" y="24053"/>
                  </a:lnTo>
                  <a:lnTo>
                    <a:pt x="1890839" y="24053"/>
                  </a:lnTo>
                  <a:lnTo>
                    <a:pt x="1890839" y="32537"/>
                  </a:lnTo>
                  <a:lnTo>
                    <a:pt x="2419705" y="32537"/>
                  </a:lnTo>
                  <a:lnTo>
                    <a:pt x="2419705" y="56591"/>
                  </a:lnTo>
                  <a:lnTo>
                    <a:pt x="2467737" y="32537"/>
                  </a:lnTo>
                  <a:lnTo>
                    <a:pt x="2476220" y="282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1"/>
            <p:cNvSpPr/>
            <p:nvPr/>
          </p:nvSpPr>
          <p:spPr>
            <a:xfrm>
              <a:off x="5555030" y="2637180"/>
              <a:ext cx="1389380" cy="591820"/>
            </a:xfrm>
            <a:custGeom>
              <a:avLst/>
              <a:gdLst/>
              <a:ahLst/>
              <a:cxnLst/>
              <a:rect l="l" t="t" r="r" b="b"/>
              <a:pathLst>
                <a:path w="1389379" h="591819">
                  <a:moveTo>
                    <a:pt x="694588" y="0"/>
                  </a:moveTo>
                  <a:lnTo>
                    <a:pt x="618904" y="578"/>
                  </a:lnTo>
                  <a:lnTo>
                    <a:pt x="545581" y="2273"/>
                  </a:lnTo>
                  <a:lnTo>
                    <a:pt x="475042" y="5025"/>
                  </a:lnTo>
                  <a:lnTo>
                    <a:pt x="407712" y="8773"/>
                  </a:lnTo>
                  <a:lnTo>
                    <a:pt x="344013" y="13458"/>
                  </a:lnTo>
                  <a:lnTo>
                    <a:pt x="284371" y="19019"/>
                  </a:lnTo>
                  <a:lnTo>
                    <a:pt x="229207" y="25396"/>
                  </a:lnTo>
                  <a:lnTo>
                    <a:pt x="178947" y="32529"/>
                  </a:lnTo>
                  <a:lnTo>
                    <a:pt x="134013" y="40357"/>
                  </a:lnTo>
                  <a:lnTo>
                    <a:pt x="94830" y="48822"/>
                  </a:lnTo>
                  <a:lnTo>
                    <a:pt x="35410" y="67418"/>
                  </a:lnTo>
                  <a:lnTo>
                    <a:pt x="0" y="98577"/>
                  </a:lnTo>
                  <a:lnTo>
                    <a:pt x="0" y="492848"/>
                  </a:lnTo>
                  <a:lnTo>
                    <a:pt x="35410" y="524001"/>
                  </a:lnTo>
                  <a:lnTo>
                    <a:pt x="94830" y="542594"/>
                  </a:lnTo>
                  <a:lnTo>
                    <a:pt x="134013" y="551058"/>
                  </a:lnTo>
                  <a:lnTo>
                    <a:pt x="178947" y="558886"/>
                  </a:lnTo>
                  <a:lnTo>
                    <a:pt x="229207" y="566018"/>
                  </a:lnTo>
                  <a:lnTo>
                    <a:pt x="284371" y="572395"/>
                  </a:lnTo>
                  <a:lnTo>
                    <a:pt x="344013" y="577955"/>
                  </a:lnTo>
                  <a:lnTo>
                    <a:pt x="407712" y="582640"/>
                  </a:lnTo>
                  <a:lnTo>
                    <a:pt x="475042" y="586388"/>
                  </a:lnTo>
                  <a:lnTo>
                    <a:pt x="545581" y="589140"/>
                  </a:lnTo>
                  <a:lnTo>
                    <a:pt x="618904" y="590835"/>
                  </a:lnTo>
                  <a:lnTo>
                    <a:pt x="694588" y="591413"/>
                  </a:lnTo>
                  <a:lnTo>
                    <a:pt x="770270" y="590835"/>
                  </a:lnTo>
                  <a:lnTo>
                    <a:pt x="843591" y="589140"/>
                  </a:lnTo>
                  <a:lnTo>
                    <a:pt x="914129" y="586388"/>
                  </a:lnTo>
                  <a:lnTo>
                    <a:pt x="981459" y="582640"/>
                  </a:lnTo>
                  <a:lnTo>
                    <a:pt x="1045157" y="577955"/>
                  </a:lnTo>
                  <a:lnTo>
                    <a:pt x="1104800" y="572395"/>
                  </a:lnTo>
                  <a:lnTo>
                    <a:pt x="1159964" y="566018"/>
                  </a:lnTo>
                  <a:lnTo>
                    <a:pt x="1210225" y="558886"/>
                  </a:lnTo>
                  <a:lnTo>
                    <a:pt x="1255159" y="551058"/>
                  </a:lnTo>
                  <a:lnTo>
                    <a:pt x="1294343" y="542594"/>
                  </a:lnTo>
                  <a:lnTo>
                    <a:pt x="1353765" y="524001"/>
                  </a:lnTo>
                  <a:lnTo>
                    <a:pt x="1389176" y="492848"/>
                  </a:lnTo>
                  <a:lnTo>
                    <a:pt x="1389176" y="98577"/>
                  </a:lnTo>
                  <a:lnTo>
                    <a:pt x="1353765" y="67418"/>
                  </a:lnTo>
                  <a:lnTo>
                    <a:pt x="1294343" y="48822"/>
                  </a:lnTo>
                  <a:lnTo>
                    <a:pt x="1255159" y="40357"/>
                  </a:lnTo>
                  <a:lnTo>
                    <a:pt x="1210225" y="32529"/>
                  </a:lnTo>
                  <a:lnTo>
                    <a:pt x="1159964" y="25396"/>
                  </a:lnTo>
                  <a:lnTo>
                    <a:pt x="1104800" y="19019"/>
                  </a:lnTo>
                  <a:lnTo>
                    <a:pt x="1045157" y="13458"/>
                  </a:lnTo>
                  <a:lnTo>
                    <a:pt x="981459" y="8773"/>
                  </a:lnTo>
                  <a:lnTo>
                    <a:pt x="914129" y="5025"/>
                  </a:lnTo>
                  <a:lnTo>
                    <a:pt x="843591" y="2273"/>
                  </a:lnTo>
                  <a:lnTo>
                    <a:pt x="770270" y="578"/>
                  </a:lnTo>
                  <a:lnTo>
                    <a:pt x="694588" y="0"/>
                  </a:lnTo>
                  <a:close/>
                </a:path>
              </a:pathLst>
            </a:custGeom>
            <a:solidFill>
              <a:srgbClr val="D6DCE5">
                <a:alpha val="360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2"/>
            <p:cNvSpPr/>
            <p:nvPr/>
          </p:nvSpPr>
          <p:spPr>
            <a:xfrm>
              <a:off x="5555030" y="2637180"/>
              <a:ext cx="1389380" cy="591820"/>
            </a:xfrm>
            <a:custGeom>
              <a:avLst/>
              <a:gdLst/>
              <a:ahLst/>
              <a:cxnLst/>
              <a:rect l="l" t="t" r="r" b="b"/>
              <a:pathLst>
                <a:path w="1389379" h="591819">
                  <a:moveTo>
                    <a:pt x="1389177" y="98568"/>
                  </a:moveTo>
                  <a:lnTo>
                    <a:pt x="1353766" y="129723"/>
                  </a:lnTo>
                  <a:lnTo>
                    <a:pt x="1294345" y="148317"/>
                  </a:lnTo>
                  <a:lnTo>
                    <a:pt x="1255161" y="156781"/>
                  </a:lnTo>
                  <a:lnTo>
                    <a:pt x="1210227" y="164609"/>
                  </a:lnTo>
                  <a:lnTo>
                    <a:pt x="1159966" y="171742"/>
                  </a:lnTo>
                  <a:lnTo>
                    <a:pt x="1104802" y="178118"/>
                  </a:lnTo>
                  <a:lnTo>
                    <a:pt x="1045159" y="183679"/>
                  </a:lnTo>
                  <a:lnTo>
                    <a:pt x="981460" y="188363"/>
                  </a:lnTo>
                  <a:lnTo>
                    <a:pt x="914130" y="192111"/>
                  </a:lnTo>
                  <a:lnTo>
                    <a:pt x="843592" y="194863"/>
                  </a:lnTo>
                  <a:lnTo>
                    <a:pt x="770270" y="196558"/>
                  </a:lnTo>
                  <a:lnTo>
                    <a:pt x="694587" y="197136"/>
                  </a:lnTo>
                  <a:lnTo>
                    <a:pt x="618904" y="196558"/>
                  </a:lnTo>
                  <a:lnTo>
                    <a:pt x="545582" y="194863"/>
                  </a:lnTo>
                  <a:lnTo>
                    <a:pt x="475044" y="192111"/>
                  </a:lnTo>
                  <a:lnTo>
                    <a:pt x="407714" y="188363"/>
                  </a:lnTo>
                  <a:lnTo>
                    <a:pt x="344015" y="183679"/>
                  </a:lnTo>
                  <a:lnTo>
                    <a:pt x="284373" y="178118"/>
                  </a:lnTo>
                  <a:lnTo>
                    <a:pt x="229209" y="171742"/>
                  </a:lnTo>
                  <a:lnTo>
                    <a:pt x="178949" y="164609"/>
                  </a:lnTo>
                  <a:lnTo>
                    <a:pt x="134015" y="156781"/>
                  </a:lnTo>
                  <a:lnTo>
                    <a:pt x="94831" y="148317"/>
                  </a:lnTo>
                  <a:lnTo>
                    <a:pt x="35410" y="129723"/>
                  </a:lnTo>
                  <a:lnTo>
                    <a:pt x="4075" y="109308"/>
                  </a:lnTo>
                  <a:lnTo>
                    <a:pt x="0" y="98568"/>
                  </a:lnTo>
                </a:path>
                <a:path w="1389379" h="591819">
                  <a:moveTo>
                    <a:pt x="0" y="98568"/>
                  </a:moveTo>
                  <a:lnTo>
                    <a:pt x="35410" y="67413"/>
                  </a:lnTo>
                  <a:lnTo>
                    <a:pt x="94831" y="48819"/>
                  </a:lnTo>
                  <a:lnTo>
                    <a:pt x="134015" y="40355"/>
                  </a:lnTo>
                  <a:lnTo>
                    <a:pt x="178949" y="32527"/>
                  </a:lnTo>
                  <a:lnTo>
                    <a:pt x="229209" y="25394"/>
                  </a:lnTo>
                  <a:lnTo>
                    <a:pt x="284373" y="19018"/>
                  </a:lnTo>
                  <a:lnTo>
                    <a:pt x="344015" y="13457"/>
                  </a:lnTo>
                  <a:lnTo>
                    <a:pt x="407714" y="8773"/>
                  </a:lnTo>
                  <a:lnTo>
                    <a:pt x="475044" y="5025"/>
                  </a:lnTo>
                  <a:lnTo>
                    <a:pt x="545582" y="2273"/>
                  </a:lnTo>
                  <a:lnTo>
                    <a:pt x="618904" y="578"/>
                  </a:lnTo>
                  <a:lnTo>
                    <a:pt x="694587" y="0"/>
                  </a:lnTo>
                  <a:lnTo>
                    <a:pt x="770270" y="578"/>
                  </a:lnTo>
                  <a:lnTo>
                    <a:pt x="843592" y="2273"/>
                  </a:lnTo>
                  <a:lnTo>
                    <a:pt x="914130" y="5025"/>
                  </a:lnTo>
                  <a:lnTo>
                    <a:pt x="981460" y="8773"/>
                  </a:lnTo>
                  <a:lnTo>
                    <a:pt x="1045159" y="13457"/>
                  </a:lnTo>
                  <a:lnTo>
                    <a:pt x="1104802" y="19018"/>
                  </a:lnTo>
                  <a:lnTo>
                    <a:pt x="1159966" y="25394"/>
                  </a:lnTo>
                  <a:lnTo>
                    <a:pt x="1210227" y="32527"/>
                  </a:lnTo>
                  <a:lnTo>
                    <a:pt x="1255161" y="40355"/>
                  </a:lnTo>
                  <a:lnTo>
                    <a:pt x="1294345" y="48819"/>
                  </a:lnTo>
                  <a:lnTo>
                    <a:pt x="1353766" y="67413"/>
                  </a:lnTo>
                  <a:lnTo>
                    <a:pt x="1389177" y="98568"/>
                  </a:lnTo>
                  <a:lnTo>
                    <a:pt x="1389177" y="492841"/>
                  </a:lnTo>
                  <a:lnTo>
                    <a:pt x="1353766" y="523997"/>
                  </a:lnTo>
                  <a:lnTo>
                    <a:pt x="1294345" y="542591"/>
                  </a:lnTo>
                  <a:lnTo>
                    <a:pt x="1255161" y="551055"/>
                  </a:lnTo>
                  <a:lnTo>
                    <a:pt x="1210227" y="558883"/>
                  </a:lnTo>
                  <a:lnTo>
                    <a:pt x="1159966" y="566016"/>
                  </a:lnTo>
                  <a:lnTo>
                    <a:pt x="1104802" y="572392"/>
                  </a:lnTo>
                  <a:lnTo>
                    <a:pt x="1045159" y="577953"/>
                  </a:lnTo>
                  <a:lnTo>
                    <a:pt x="981460" y="582637"/>
                  </a:lnTo>
                  <a:lnTo>
                    <a:pt x="914130" y="586385"/>
                  </a:lnTo>
                  <a:lnTo>
                    <a:pt x="843592" y="589137"/>
                  </a:lnTo>
                  <a:lnTo>
                    <a:pt x="770270" y="590832"/>
                  </a:lnTo>
                  <a:lnTo>
                    <a:pt x="694587" y="591410"/>
                  </a:lnTo>
                  <a:lnTo>
                    <a:pt x="618904" y="590832"/>
                  </a:lnTo>
                  <a:lnTo>
                    <a:pt x="545582" y="589137"/>
                  </a:lnTo>
                  <a:lnTo>
                    <a:pt x="475044" y="586385"/>
                  </a:lnTo>
                  <a:lnTo>
                    <a:pt x="407714" y="582637"/>
                  </a:lnTo>
                  <a:lnTo>
                    <a:pt x="344015" y="577953"/>
                  </a:lnTo>
                  <a:lnTo>
                    <a:pt x="284373" y="572392"/>
                  </a:lnTo>
                  <a:lnTo>
                    <a:pt x="229209" y="566016"/>
                  </a:lnTo>
                  <a:lnTo>
                    <a:pt x="178949" y="558883"/>
                  </a:lnTo>
                  <a:lnTo>
                    <a:pt x="134015" y="551055"/>
                  </a:lnTo>
                  <a:lnTo>
                    <a:pt x="94831" y="542591"/>
                  </a:lnTo>
                  <a:lnTo>
                    <a:pt x="35410" y="523997"/>
                  </a:lnTo>
                  <a:lnTo>
                    <a:pt x="0" y="492841"/>
                  </a:lnTo>
                  <a:lnTo>
                    <a:pt x="0" y="98568"/>
                  </a:lnTo>
                  <a:close/>
                </a:path>
              </a:pathLst>
            </a:custGeom>
            <a:ln w="94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3"/>
          <p:cNvSpPr txBox="1"/>
          <p:nvPr/>
        </p:nvSpPr>
        <p:spPr>
          <a:xfrm>
            <a:off x="3863643" y="3202816"/>
            <a:ext cx="1763395" cy="228600"/>
          </a:xfrm>
          <a:prstGeom prst="rect">
            <a:avLst/>
          </a:prstGeom>
          <a:solidFill>
            <a:srgbClr val="D6DCE5">
              <a:alpha val="36079"/>
            </a:srgbClr>
          </a:solidFill>
        </p:spPr>
        <p:txBody>
          <a:bodyPr vert="horz" wrap="square" lIns="0" tIns="34290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270"/>
              </a:spcBef>
            </a:pPr>
            <a:r>
              <a:rPr sz="1000" spc="-35" dirty="0">
                <a:latin typeface="Trebuchet MS"/>
                <a:cs typeface="Trebuchet MS"/>
              </a:rPr>
              <a:t>Duplicate </a:t>
            </a:r>
            <a:r>
              <a:rPr sz="1000" spc="-25" dirty="0">
                <a:latin typeface="Trebuchet MS"/>
                <a:cs typeface="Trebuchet MS"/>
              </a:rPr>
              <a:t>Observations:</a:t>
            </a:r>
            <a:r>
              <a:rPr sz="1000" spc="-120" dirty="0">
                <a:latin typeface="Trebuchet MS"/>
                <a:cs typeface="Trebuchet MS"/>
              </a:rPr>
              <a:t> </a:t>
            </a:r>
            <a:r>
              <a:rPr sz="1000" spc="-25" dirty="0">
                <a:latin typeface="Trebuchet MS"/>
                <a:cs typeface="Trebuchet MS"/>
              </a:rPr>
              <a:t>5,225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6" name="object 14"/>
          <p:cNvSpPr txBox="1"/>
          <p:nvPr/>
        </p:nvSpPr>
        <p:spPr>
          <a:xfrm>
            <a:off x="5100509" y="2030479"/>
            <a:ext cx="1197610" cy="3397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1000" b="1" spc="-40" dirty="0">
                <a:latin typeface="Trebuchet MS"/>
                <a:cs typeface="Trebuchet MS"/>
              </a:rPr>
              <a:t>Observation:</a:t>
            </a:r>
            <a:r>
              <a:rPr sz="1000" b="1" spc="-110" dirty="0">
                <a:latin typeface="Trebuchet MS"/>
                <a:cs typeface="Trebuchet MS"/>
              </a:rPr>
              <a:t> </a:t>
            </a:r>
            <a:r>
              <a:rPr sz="1000" b="1" spc="-70" dirty="0">
                <a:latin typeface="Trebuchet MS"/>
                <a:cs typeface="Trebuchet MS"/>
              </a:rPr>
              <a:t>401,604</a:t>
            </a:r>
            <a:endParaRPr sz="1000" dirty="0">
              <a:latin typeface="Trebuchet MS"/>
              <a:cs typeface="Trebuchet MS"/>
            </a:endParaRPr>
          </a:p>
          <a:p>
            <a:pPr marL="635" algn="ctr">
              <a:lnSpc>
                <a:spcPct val="100000"/>
              </a:lnSpc>
              <a:spcBef>
                <a:spcPts val="30"/>
              </a:spcBef>
            </a:pPr>
            <a:r>
              <a:rPr sz="1000" b="1" spc="-60" dirty="0">
                <a:latin typeface="Trebuchet MS"/>
                <a:cs typeface="Trebuchet MS"/>
              </a:rPr>
              <a:t>Features:</a:t>
            </a:r>
            <a:r>
              <a:rPr sz="1000" b="1" spc="-80" dirty="0">
                <a:latin typeface="Trebuchet MS"/>
                <a:cs typeface="Trebuchet MS"/>
              </a:rPr>
              <a:t> </a:t>
            </a:r>
            <a:r>
              <a:rPr sz="1000" b="1" spc="-65" dirty="0">
                <a:latin typeface="Trebuchet MS"/>
                <a:cs typeface="Trebuchet MS"/>
              </a:rPr>
              <a:t>8</a:t>
            </a:r>
            <a:endParaRPr sz="1000" dirty="0">
              <a:latin typeface="Trebuchet MS"/>
              <a:cs typeface="Trebuchet MS"/>
            </a:endParaRPr>
          </a:p>
        </p:txBody>
      </p:sp>
      <p:grpSp>
        <p:nvGrpSpPr>
          <p:cNvPr id="17" name="object 15"/>
          <p:cNvGrpSpPr/>
          <p:nvPr/>
        </p:nvGrpSpPr>
        <p:grpSpPr>
          <a:xfrm>
            <a:off x="467544" y="1743920"/>
            <a:ext cx="1729739" cy="741680"/>
            <a:chOff x="1017163" y="2519984"/>
            <a:chExt cx="1729739" cy="741680"/>
          </a:xfrm>
        </p:grpSpPr>
        <p:sp>
          <p:nvSpPr>
            <p:cNvPr id="18" name="object 16"/>
            <p:cNvSpPr/>
            <p:nvPr/>
          </p:nvSpPr>
          <p:spPr>
            <a:xfrm>
              <a:off x="1021925" y="2524747"/>
              <a:ext cx="1720214" cy="732155"/>
            </a:xfrm>
            <a:custGeom>
              <a:avLst/>
              <a:gdLst/>
              <a:ahLst/>
              <a:cxnLst/>
              <a:rect l="l" t="t" r="r" b="b"/>
              <a:pathLst>
                <a:path w="1720214" h="732154">
                  <a:moveTo>
                    <a:pt x="859909" y="0"/>
                  </a:moveTo>
                  <a:lnTo>
                    <a:pt x="781639" y="498"/>
                  </a:lnTo>
                  <a:lnTo>
                    <a:pt x="705339" y="1965"/>
                  </a:lnTo>
                  <a:lnTo>
                    <a:pt x="631310" y="4357"/>
                  </a:lnTo>
                  <a:lnTo>
                    <a:pt x="559858" y="7631"/>
                  </a:lnTo>
                  <a:lnTo>
                    <a:pt x="491285" y="11744"/>
                  </a:lnTo>
                  <a:lnTo>
                    <a:pt x="425895" y="16652"/>
                  </a:lnTo>
                  <a:lnTo>
                    <a:pt x="363992" y="22314"/>
                  </a:lnTo>
                  <a:lnTo>
                    <a:pt x="305880" y="28686"/>
                  </a:lnTo>
                  <a:lnTo>
                    <a:pt x="251861" y="35725"/>
                  </a:lnTo>
                  <a:lnTo>
                    <a:pt x="202239" y="43387"/>
                  </a:lnTo>
                  <a:lnTo>
                    <a:pt x="157318" y="51630"/>
                  </a:lnTo>
                  <a:lnTo>
                    <a:pt x="117402" y="60410"/>
                  </a:lnTo>
                  <a:lnTo>
                    <a:pt x="53797" y="79411"/>
                  </a:lnTo>
                  <a:lnTo>
                    <a:pt x="13854" y="100046"/>
                  </a:lnTo>
                  <a:lnTo>
                    <a:pt x="0" y="121970"/>
                  </a:lnTo>
                  <a:lnTo>
                    <a:pt x="0" y="609866"/>
                  </a:lnTo>
                  <a:lnTo>
                    <a:pt x="30716" y="642290"/>
                  </a:lnTo>
                  <a:lnTo>
                    <a:pt x="82794" y="662151"/>
                  </a:lnTo>
                  <a:lnTo>
                    <a:pt x="157318" y="680207"/>
                  </a:lnTo>
                  <a:lnTo>
                    <a:pt x="202239" y="688450"/>
                  </a:lnTo>
                  <a:lnTo>
                    <a:pt x="251861" y="696112"/>
                  </a:lnTo>
                  <a:lnTo>
                    <a:pt x="305880" y="703150"/>
                  </a:lnTo>
                  <a:lnTo>
                    <a:pt x="363992" y="709522"/>
                  </a:lnTo>
                  <a:lnTo>
                    <a:pt x="425895" y="715184"/>
                  </a:lnTo>
                  <a:lnTo>
                    <a:pt x="491285" y="720093"/>
                  </a:lnTo>
                  <a:lnTo>
                    <a:pt x="559858" y="724206"/>
                  </a:lnTo>
                  <a:lnTo>
                    <a:pt x="631310" y="727480"/>
                  </a:lnTo>
                  <a:lnTo>
                    <a:pt x="705339" y="729872"/>
                  </a:lnTo>
                  <a:lnTo>
                    <a:pt x="781639" y="731339"/>
                  </a:lnTo>
                  <a:lnTo>
                    <a:pt x="859909" y="731837"/>
                  </a:lnTo>
                  <a:lnTo>
                    <a:pt x="938178" y="731339"/>
                  </a:lnTo>
                  <a:lnTo>
                    <a:pt x="1014479" y="729872"/>
                  </a:lnTo>
                  <a:lnTo>
                    <a:pt x="1088508" y="727480"/>
                  </a:lnTo>
                  <a:lnTo>
                    <a:pt x="1159961" y="724206"/>
                  </a:lnTo>
                  <a:lnTo>
                    <a:pt x="1228534" y="720093"/>
                  </a:lnTo>
                  <a:lnTo>
                    <a:pt x="1293924" y="715184"/>
                  </a:lnTo>
                  <a:lnTo>
                    <a:pt x="1355828" y="709522"/>
                  </a:lnTo>
                  <a:lnTo>
                    <a:pt x="1413941" y="703150"/>
                  </a:lnTo>
                  <a:lnTo>
                    <a:pt x="1467961" y="696112"/>
                  </a:lnTo>
                  <a:lnTo>
                    <a:pt x="1517583" y="688450"/>
                  </a:lnTo>
                  <a:lnTo>
                    <a:pt x="1562505" y="680207"/>
                  </a:lnTo>
                  <a:lnTo>
                    <a:pt x="1602421" y="671426"/>
                  </a:lnTo>
                  <a:lnTo>
                    <a:pt x="1666027" y="652425"/>
                  </a:lnTo>
                  <a:lnTo>
                    <a:pt x="1705971" y="631790"/>
                  </a:lnTo>
                  <a:lnTo>
                    <a:pt x="1719826" y="609866"/>
                  </a:lnTo>
                  <a:lnTo>
                    <a:pt x="1719826" y="121970"/>
                  </a:lnTo>
                  <a:lnTo>
                    <a:pt x="1689109" y="89546"/>
                  </a:lnTo>
                  <a:lnTo>
                    <a:pt x="1637030" y="69685"/>
                  </a:lnTo>
                  <a:lnTo>
                    <a:pt x="1562505" y="51630"/>
                  </a:lnTo>
                  <a:lnTo>
                    <a:pt x="1517583" y="43387"/>
                  </a:lnTo>
                  <a:lnTo>
                    <a:pt x="1467961" y="35725"/>
                  </a:lnTo>
                  <a:lnTo>
                    <a:pt x="1413941" y="28686"/>
                  </a:lnTo>
                  <a:lnTo>
                    <a:pt x="1355828" y="22314"/>
                  </a:lnTo>
                  <a:lnTo>
                    <a:pt x="1293924" y="16652"/>
                  </a:lnTo>
                  <a:lnTo>
                    <a:pt x="1228534" y="11744"/>
                  </a:lnTo>
                  <a:lnTo>
                    <a:pt x="1159961" y="7631"/>
                  </a:lnTo>
                  <a:lnTo>
                    <a:pt x="1088508" y="4357"/>
                  </a:lnTo>
                  <a:lnTo>
                    <a:pt x="1014479" y="1965"/>
                  </a:lnTo>
                  <a:lnTo>
                    <a:pt x="938178" y="498"/>
                  </a:lnTo>
                  <a:lnTo>
                    <a:pt x="859909" y="0"/>
                  </a:lnTo>
                  <a:close/>
                </a:path>
              </a:pathLst>
            </a:custGeom>
            <a:solidFill>
              <a:srgbClr val="D6DCE5">
                <a:alpha val="360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/>
            <p:cNvSpPr/>
            <p:nvPr/>
          </p:nvSpPr>
          <p:spPr>
            <a:xfrm>
              <a:off x="1021925" y="2524747"/>
              <a:ext cx="1720214" cy="732155"/>
            </a:xfrm>
            <a:custGeom>
              <a:avLst/>
              <a:gdLst/>
              <a:ahLst/>
              <a:cxnLst/>
              <a:rect l="l" t="t" r="r" b="b"/>
              <a:pathLst>
                <a:path w="1720214" h="732154">
                  <a:moveTo>
                    <a:pt x="1719827" y="121973"/>
                  </a:moveTo>
                  <a:lnTo>
                    <a:pt x="1689109" y="154398"/>
                  </a:lnTo>
                  <a:lnTo>
                    <a:pt x="1637031" y="174260"/>
                  </a:lnTo>
                  <a:lnTo>
                    <a:pt x="1562506" y="192315"/>
                  </a:lnTo>
                  <a:lnTo>
                    <a:pt x="1517585" y="200558"/>
                  </a:lnTo>
                  <a:lnTo>
                    <a:pt x="1467963" y="208221"/>
                  </a:lnTo>
                  <a:lnTo>
                    <a:pt x="1413944" y="215259"/>
                  </a:lnTo>
                  <a:lnTo>
                    <a:pt x="1355831" y="221631"/>
                  </a:lnTo>
                  <a:lnTo>
                    <a:pt x="1293928" y="227293"/>
                  </a:lnTo>
                  <a:lnTo>
                    <a:pt x="1228538" y="232202"/>
                  </a:lnTo>
                  <a:lnTo>
                    <a:pt x="1159965" y="236315"/>
                  </a:lnTo>
                  <a:lnTo>
                    <a:pt x="1088513" y="239589"/>
                  </a:lnTo>
                  <a:lnTo>
                    <a:pt x="1014486" y="241981"/>
                  </a:lnTo>
                  <a:lnTo>
                    <a:pt x="938185" y="243447"/>
                  </a:lnTo>
                  <a:lnTo>
                    <a:pt x="859917" y="243946"/>
                  </a:lnTo>
                  <a:lnTo>
                    <a:pt x="781647" y="243447"/>
                  </a:lnTo>
                  <a:lnTo>
                    <a:pt x="705345" y="241981"/>
                  </a:lnTo>
                  <a:lnTo>
                    <a:pt x="631316" y="239589"/>
                  </a:lnTo>
                  <a:lnTo>
                    <a:pt x="559863" y="236315"/>
                  </a:lnTo>
                  <a:lnTo>
                    <a:pt x="491290" y="232202"/>
                  </a:lnTo>
                  <a:lnTo>
                    <a:pt x="425899" y="227293"/>
                  </a:lnTo>
                  <a:lnTo>
                    <a:pt x="363996" y="221631"/>
                  </a:lnTo>
                  <a:lnTo>
                    <a:pt x="305882" y="215259"/>
                  </a:lnTo>
                  <a:lnTo>
                    <a:pt x="251863" y="208221"/>
                  </a:lnTo>
                  <a:lnTo>
                    <a:pt x="202241" y="200558"/>
                  </a:lnTo>
                  <a:lnTo>
                    <a:pt x="157320" y="192315"/>
                  </a:lnTo>
                  <a:lnTo>
                    <a:pt x="117403" y="183535"/>
                  </a:lnTo>
                  <a:lnTo>
                    <a:pt x="53798" y="164533"/>
                  </a:lnTo>
                  <a:lnTo>
                    <a:pt x="13854" y="143897"/>
                  </a:lnTo>
                  <a:lnTo>
                    <a:pt x="3514" y="133075"/>
                  </a:lnTo>
                  <a:lnTo>
                    <a:pt x="0" y="121973"/>
                  </a:lnTo>
                </a:path>
                <a:path w="1720214" h="732154">
                  <a:moveTo>
                    <a:pt x="0" y="121973"/>
                  </a:moveTo>
                  <a:lnTo>
                    <a:pt x="30716" y="89547"/>
                  </a:lnTo>
                  <a:lnTo>
                    <a:pt x="82795" y="69686"/>
                  </a:lnTo>
                  <a:lnTo>
                    <a:pt x="157320" y="51630"/>
                  </a:lnTo>
                  <a:lnTo>
                    <a:pt x="202241" y="43387"/>
                  </a:lnTo>
                  <a:lnTo>
                    <a:pt x="251863" y="35725"/>
                  </a:lnTo>
                  <a:lnTo>
                    <a:pt x="305882" y="28686"/>
                  </a:lnTo>
                  <a:lnTo>
                    <a:pt x="363996" y="22314"/>
                  </a:lnTo>
                  <a:lnTo>
                    <a:pt x="425899" y="16652"/>
                  </a:lnTo>
                  <a:lnTo>
                    <a:pt x="491290" y="11743"/>
                  </a:lnTo>
                  <a:lnTo>
                    <a:pt x="559863" y="7630"/>
                  </a:lnTo>
                  <a:lnTo>
                    <a:pt x="631316" y="4357"/>
                  </a:lnTo>
                  <a:lnTo>
                    <a:pt x="705345" y="1965"/>
                  </a:lnTo>
                  <a:lnTo>
                    <a:pt x="781647" y="498"/>
                  </a:lnTo>
                  <a:lnTo>
                    <a:pt x="859917" y="0"/>
                  </a:lnTo>
                  <a:lnTo>
                    <a:pt x="938185" y="498"/>
                  </a:lnTo>
                  <a:lnTo>
                    <a:pt x="1014486" y="1965"/>
                  </a:lnTo>
                  <a:lnTo>
                    <a:pt x="1088513" y="4357"/>
                  </a:lnTo>
                  <a:lnTo>
                    <a:pt x="1159965" y="7630"/>
                  </a:lnTo>
                  <a:lnTo>
                    <a:pt x="1228538" y="11743"/>
                  </a:lnTo>
                  <a:lnTo>
                    <a:pt x="1293928" y="16652"/>
                  </a:lnTo>
                  <a:lnTo>
                    <a:pt x="1355831" y="22314"/>
                  </a:lnTo>
                  <a:lnTo>
                    <a:pt x="1413944" y="28686"/>
                  </a:lnTo>
                  <a:lnTo>
                    <a:pt x="1467963" y="35725"/>
                  </a:lnTo>
                  <a:lnTo>
                    <a:pt x="1517585" y="43387"/>
                  </a:lnTo>
                  <a:lnTo>
                    <a:pt x="1562506" y="51630"/>
                  </a:lnTo>
                  <a:lnTo>
                    <a:pt x="1602423" y="60410"/>
                  </a:lnTo>
                  <a:lnTo>
                    <a:pt x="1666028" y="79412"/>
                  </a:lnTo>
                  <a:lnTo>
                    <a:pt x="1705972" y="100048"/>
                  </a:lnTo>
                  <a:lnTo>
                    <a:pt x="1719827" y="121973"/>
                  </a:lnTo>
                  <a:lnTo>
                    <a:pt x="1719827" y="609865"/>
                  </a:lnTo>
                  <a:lnTo>
                    <a:pt x="1689109" y="642290"/>
                  </a:lnTo>
                  <a:lnTo>
                    <a:pt x="1637031" y="662152"/>
                  </a:lnTo>
                  <a:lnTo>
                    <a:pt x="1562506" y="680208"/>
                  </a:lnTo>
                  <a:lnTo>
                    <a:pt x="1517585" y="688451"/>
                  </a:lnTo>
                  <a:lnTo>
                    <a:pt x="1467963" y="696113"/>
                  </a:lnTo>
                  <a:lnTo>
                    <a:pt x="1413944" y="703152"/>
                  </a:lnTo>
                  <a:lnTo>
                    <a:pt x="1355831" y="709523"/>
                  </a:lnTo>
                  <a:lnTo>
                    <a:pt x="1293928" y="715185"/>
                  </a:lnTo>
                  <a:lnTo>
                    <a:pt x="1228538" y="720094"/>
                  </a:lnTo>
                  <a:lnTo>
                    <a:pt x="1159965" y="724207"/>
                  </a:lnTo>
                  <a:lnTo>
                    <a:pt x="1088513" y="727481"/>
                  </a:lnTo>
                  <a:lnTo>
                    <a:pt x="1014486" y="729873"/>
                  </a:lnTo>
                  <a:lnTo>
                    <a:pt x="938185" y="731340"/>
                  </a:lnTo>
                  <a:lnTo>
                    <a:pt x="859917" y="731838"/>
                  </a:lnTo>
                  <a:lnTo>
                    <a:pt x="781647" y="731340"/>
                  </a:lnTo>
                  <a:lnTo>
                    <a:pt x="705345" y="729873"/>
                  </a:lnTo>
                  <a:lnTo>
                    <a:pt x="631316" y="727481"/>
                  </a:lnTo>
                  <a:lnTo>
                    <a:pt x="559863" y="724207"/>
                  </a:lnTo>
                  <a:lnTo>
                    <a:pt x="491290" y="720094"/>
                  </a:lnTo>
                  <a:lnTo>
                    <a:pt x="425899" y="715185"/>
                  </a:lnTo>
                  <a:lnTo>
                    <a:pt x="363996" y="709523"/>
                  </a:lnTo>
                  <a:lnTo>
                    <a:pt x="305882" y="703152"/>
                  </a:lnTo>
                  <a:lnTo>
                    <a:pt x="251863" y="696113"/>
                  </a:lnTo>
                  <a:lnTo>
                    <a:pt x="202241" y="688451"/>
                  </a:lnTo>
                  <a:lnTo>
                    <a:pt x="157320" y="680208"/>
                  </a:lnTo>
                  <a:lnTo>
                    <a:pt x="117403" y="671427"/>
                  </a:lnTo>
                  <a:lnTo>
                    <a:pt x="53798" y="652425"/>
                  </a:lnTo>
                  <a:lnTo>
                    <a:pt x="13854" y="631790"/>
                  </a:lnTo>
                  <a:lnTo>
                    <a:pt x="0" y="609865"/>
                  </a:lnTo>
                  <a:lnTo>
                    <a:pt x="0" y="121973"/>
                  </a:lnTo>
                  <a:close/>
                </a:path>
              </a:pathLst>
            </a:custGeom>
            <a:ln w="94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18"/>
          <p:cNvSpPr txBox="1"/>
          <p:nvPr/>
        </p:nvSpPr>
        <p:spPr>
          <a:xfrm>
            <a:off x="732725" y="1996613"/>
            <a:ext cx="1197610" cy="3397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1000" b="1" spc="-40" dirty="0">
                <a:latin typeface="Trebuchet MS"/>
                <a:cs typeface="Trebuchet MS"/>
              </a:rPr>
              <a:t>Observation:</a:t>
            </a:r>
            <a:r>
              <a:rPr sz="1000" b="1" spc="-110" dirty="0">
                <a:latin typeface="Trebuchet MS"/>
                <a:cs typeface="Trebuchet MS"/>
              </a:rPr>
              <a:t> </a:t>
            </a:r>
            <a:r>
              <a:rPr sz="1000" b="1" spc="-70" dirty="0">
                <a:latin typeface="Trebuchet MS"/>
                <a:cs typeface="Trebuchet MS"/>
              </a:rPr>
              <a:t>541,909</a:t>
            </a:r>
            <a:endParaRPr sz="1000" dirty="0">
              <a:latin typeface="Trebuchet MS"/>
              <a:cs typeface="Trebuchet MS"/>
            </a:endParaRPr>
          </a:p>
          <a:p>
            <a:pPr marL="635" algn="ctr">
              <a:lnSpc>
                <a:spcPct val="100000"/>
              </a:lnSpc>
              <a:spcBef>
                <a:spcPts val="30"/>
              </a:spcBef>
            </a:pPr>
            <a:r>
              <a:rPr sz="1000" b="1" spc="-60" dirty="0">
                <a:latin typeface="Trebuchet MS"/>
                <a:cs typeface="Trebuchet MS"/>
              </a:rPr>
              <a:t>Features:</a:t>
            </a:r>
            <a:r>
              <a:rPr sz="1000" b="1" spc="-80" dirty="0">
                <a:latin typeface="Trebuchet MS"/>
                <a:cs typeface="Trebuchet MS"/>
              </a:rPr>
              <a:t> </a:t>
            </a:r>
            <a:r>
              <a:rPr sz="1000" b="1" spc="-65" dirty="0">
                <a:latin typeface="Trebuchet MS"/>
                <a:cs typeface="Trebuchet MS"/>
              </a:rPr>
              <a:t>8</a:t>
            </a:r>
            <a:endParaRPr sz="1000" dirty="0">
              <a:latin typeface="Trebuchet MS"/>
              <a:cs typeface="Trebuchet MS"/>
            </a:endParaRPr>
          </a:p>
        </p:txBody>
      </p:sp>
      <p:grpSp>
        <p:nvGrpSpPr>
          <p:cNvPr id="21" name="object 20"/>
          <p:cNvGrpSpPr/>
          <p:nvPr/>
        </p:nvGrpSpPr>
        <p:grpSpPr>
          <a:xfrm>
            <a:off x="7032967" y="1856353"/>
            <a:ext cx="1357630" cy="603885"/>
            <a:chOff x="7582586" y="2632417"/>
            <a:chExt cx="1357630" cy="603885"/>
          </a:xfrm>
        </p:grpSpPr>
        <p:sp>
          <p:nvSpPr>
            <p:cNvPr id="22" name="object 21"/>
            <p:cNvSpPr/>
            <p:nvPr/>
          </p:nvSpPr>
          <p:spPr>
            <a:xfrm>
              <a:off x="7587348" y="2637180"/>
              <a:ext cx="1348105" cy="594360"/>
            </a:xfrm>
            <a:custGeom>
              <a:avLst/>
              <a:gdLst/>
              <a:ahLst/>
              <a:cxnLst/>
              <a:rect l="l" t="t" r="r" b="b"/>
              <a:pathLst>
                <a:path w="1348104" h="594360">
                  <a:moveTo>
                    <a:pt x="674014" y="0"/>
                  </a:moveTo>
                  <a:lnTo>
                    <a:pt x="595409" y="666"/>
                  </a:lnTo>
                  <a:lnTo>
                    <a:pt x="519468" y="2614"/>
                  </a:lnTo>
                  <a:lnTo>
                    <a:pt x="446696" y="5771"/>
                  </a:lnTo>
                  <a:lnTo>
                    <a:pt x="377599" y="10061"/>
                  </a:lnTo>
                  <a:lnTo>
                    <a:pt x="312682" y="15412"/>
                  </a:lnTo>
                  <a:lnTo>
                    <a:pt x="252452" y="21747"/>
                  </a:lnTo>
                  <a:lnTo>
                    <a:pt x="197413" y="28994"/>
                  </a:lnTo>
                  <a:lnTo>
                    <a:pt x="148072" y="37077"/>
                  </a:lnTo>
                  <a:lnTo>
                    <a:pt x="104935" y="45922"/>
                  </a:lnTo>
                  <a:lnTo>
                    <a:pt x="39293" y="65603"/>
                  </a:lnTo>
                  <a:lnTo>
                    <a:pt x="4534" y="87441"/>
                  </a:lnTo>
                  <a:lnTo>
                    <a:pt x="0" y="98983"/>
                  </a:lnTo>
                  <a:lnTo>
                    <a:pt x="0" y="494880"/>
                  </a:lnTo>
                  <a:lnTo>
                    <a:pt x="39293" y="528259"/>
                  </a:lnTo>
                  <a:lnTo>
                    <a:pt x="104935" y="547938"/>
                  </a:lnTo>
                  <a:lnTo>
                    <a:pt x="148072" y="556782"/>
                  </a:lnTo>
                  <a:lnTo>
                    <a:pt x="197413" y="564864"/>
                  </a:lnTo>
                  <a:lnTo>
                    <a:pt x="252452" y="572109"/>
                  </a:lnTo>
                  <a:lnTo>
                    <a:pt x="312682" y="578443"/>
                  </a:lnTo>
                  <a:lnTo>
                    <a:pt x="377599" y="583792"/>
                  </a:lnTo>
                  <a:lnTo>
                    <a:pt x="446696" y="588082"/>
                  </a:lnTo>
                  <a:lnTo>
                    <a:pt x="519468" y="591238"/>
                  </a:lnTo>
                  <a:lnTo>
                    <a:pt x="595409" y="593186"/>
                  </a:lnTo>
                  <a:lnTo>
                    <a:pt x="674014" y="593851"/>
                  </a:lnTo>
                  <a:lnTo>
                    <a:pt x="752619" y="593186"/>
                  </a:lnTo>
                  <a:lnTo>
                    <a:pt x="828560" y="591238"/>
                  </a:lnTo>
                  <a:lnTo>
                    <a:pt x="901333" y="588082"/>
                  </a:lnTo>
                  <a:lnTo>
                    <a:pt x="970432" y="583792"/>
                  </a:lnTo>
                  <a:lnTo>
                    <a:pt x="1035350" y="578443"/>
                  </a:lnTo>
                  <a:lnTo>
                    <a:pt x="1095581" y="572109"/>
                  </a:lnTo>
                  <a:lnTo>
                    <a:pt x="1150621" y="564864"/>
                  </a:lnTo>
                  <a:lnTo>
                    <a:pt x="1199963" y="556782"/>
                  </a:lnTo>
                  <a:lnTo>
                    <a:pt x="1243102" y="547938"/>
                  </a:lnTo>
                  <a:lnTo>
                    <a:pt x="1308746" y="528259"/>
                  </a:lnTo>
                  <a:lnTo>
                    <a:pt x="1343506" y="506423"/>
                  </a:lnTo>
                  <a:lnTo>
                    <a:pt x="1348041" y="494880"/>
                  </a:lnTo>
                  <a:lnTo>
                    <a:pt x="1348041" y="98983"/>
                  </a:lnTo>
                  <a:lnTo>
                    <a:pt x="1308746" y="65603"/>
                  </a:lnTo>
                  <a:lnTo>
                    <a:pt x="1243102" y="45922"/>
                  </a:lnTo>
                  <a:lnTo>
                    <a:pt x="1199963" y="37077"/>
                  </a:lnTo>
                  <a:lnTo>
                    <a:pt x="1150621" y="28994"/>
                  </a:lnTo>
                  <a:lnTo>
                    <a:pt x="1095581" y="21747"/>
                  </a:lnTo>
                  <a:lnTo>
                    <a:pt x="1035350" y="15412"/>
                  </a:lnTo>
                  <a:lnTo>
                    <a:pt x="970432" y="10061"/>
                  </a:lnTo>
                  <a:lnTo>
                    <a:pt x="901333" y="5771"/>
                  </a:lnTo>
                  <a:lnTo>
                    <a:pt x="828560" y="2614"/>
                  </a:lnTo>
                  <a:lnTo>
                    <a:pt x="752619" y="666"/>
                  </a:lnTo>
                  <a:lnTo>
                    <a:pt x="674014" y="0"/>
                  </a:lnTo>
                  <a:close/>
                </a:path>
              </a:pathLst>
            </a:custGeom>
            <a:solidFill>
              <a:srgbClr val="FFE699">
                <a:alpha val="360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2"/>
            <p:cNvSpPr/>
            <p:nvPr/>
          </p:nvSpPr>
          <p:spPr>
            <a:xfrm>
              <a:off x="7587348" y="2637180"/>
              <a:ext cx="1348105" cy="594360"/>
            </a:xfrm>
            <a:custGeom>
              <a:avLst/>
              <a:gdLst/>
              <a:ahLst/>
              <a:cxnLst/>
              <a:rect l="l" t="t" r="r" b="b"/>
              <a:pathLst>
                <a:path w="1348104" h="594360">
                  <a:moveTo>
                    <a:pt x="1348037" y="98975"/>
                  </a:moveTo>
                  <a:lnTo>
                    <a:pt x="1308742" y="132355"/>
                  </a:lnTo>
                  <a:lnTo>
                    <a:pt x="1243100" y="152034"/>
                  </a:lnTo>
                  <a:lnTo>
                    <a:pt x="1199962" y="160878"/>
                  </a:lnTo>
                  <a:lnTo>
                    <a:pt x="1150621" y="168960"/>
                  </a:lnTo>
                  <a:lnTo>
                    <a:pt x="1095582" y="176206"/>
                  </a:lnTo>
                  <a:lnTo>
                    <a:pt x="1035352" y="182540"/>
                  </a:lnTo>
                  <a:lnTo>
                    <a:pt x="970434" y="187890"/>
                  </a:lnTo>
                  <a:lnTo>
                    <a:pt x="901337" y="192179"/>
                  </a:lnTo>
                  <a:lnTo>
                    <a:pt x="828565" y="195336"/>
                  </a:lnTo>
                  <a:lnTo>
                    <a:pt x="752623" y="197284"/>
                  </a:lnTo>
                  <a:lnTo>
                    <a:pt x="674019" y="197950"/>
                  </a:lnTo>
                  <a:lnTo>
                    <a:pt x="595414" y="197284"/>
                  </a:lnTo>
                  <a:lnTo>
                    <a:pt x="519473" y="195336"/>
                  </a:lnTo>
                  <a:lnTo>
                    <a:pt x="446700" y="192179"/>
                  </a:lnTo>
                  <a:lnTo>
                    <a:pt x="377602" y="187890"/>
                  </a:lnTo>
                  <a:lnTo>
                    <a:pt x="312685" y="182540"/>
                  </a:lnTo>
                  <a:lnTo>
                    <a:pt x="252454" y="176206"/>
                  </a:lnTo>
                  <a:lnTo>
                    <a:pt x="197415" y="168960"/>
                  </a:lnTo>
                  <a:lnTo>
                    <a:pt x="148074" y="160878"/>
                  </a:lnTo>
                  <a:lnTo>
                    <a:pt x="104936" y="152034"/>
                  </a:lnTo>
                  <a:lnTo>
                    <a:pt x="39294" y="132355"/>
                  </a:lnTo>
                  <a:lnTo>
                    <a:pt x="4534" y="110517"/>
                  </a:lnTo>
                  <a:lnTo>
                    <a:pt x="0" y="98975"/>
                  </a:lnTo>
                </a:path>
                <a:path w="1348104" h="594360">
                  <a:moveTo>
                    <a:pt x="0" y="98975"/>
                  </a:moveTo>
                  <a:lnTo>
                    <a:pt x="39294" y="65594"/>
                  </a:lnTo>
                  <a:lnTo>
                    <a:pt x="104936" y="45915"/>
                  </a:lnTo>
                  <a:lnTo>
                    <a:pt x="148074" y="37071"/>
                  </a:lnTo>
                  <a:lnTo>
                    <a:pt x="197415" y="28989"/>
                  </a:lnTo>
                  <a:lnTo>
                    <a:pt x="252454" y="21743"/>
                  </a:lnTo>
                  <a:lnTo>
                    <a:pt x="312685" y="15409"/>
                  </a:lnTo>
                  <a:lnTo>
                    <a:pt x="377602" y="10059"/>
                  </a:lnTo>
                  <a:lnTo>
                    <a:pt x="446700" y="5770"/>
                  </a:lnTo>
                  <a:lnTo>
                    <a:pt x="519473" y="2614"/>
                  </a:lnTo>
                  <a:lnTo>
                    <a:pt x="595414" y="665"/>
                  </a:lnTo>
                  <a:lnTo>
                    <a:pt x="674019" y="0"/>
                  </a:lnTo>
                  <a:lnTo>
                    <a:pt x="752623" y="665"/>
                  </a:lnTo>
                  <a:lnTo>
                    <a:pt x="828565" y="2614"/>
                  </a:lnTo>
                  <a:lnTo>
                    <a:pt x="901337" y="5770"/>
                  </a:lnTo>
                  <a:lnTo>
                    <a:pt x="970434" y="10059"/>
                  </a:lnTo>
                  <a:lnTo>
                    <a:pt x="1035352" y="15409"/>
                  </a:lnTo>
                  <a:lnTo>
                    <a:pt x="1095582" y="21743"/>
                  </a:lnTo>
                  <a:lnTo>
                    <a:pt x="1150621" y="28989"/>
                  </a:lnTo>
                  <a:lnTo>
                    <a:pt x="1199962" y="37071"/>
                  </a:lnTo>
                  <a:lnTo>
                    <a:pt x="1243100" y="45915"/>
                  </a:lnTo>
                  <a:lnTo>
                    <a:pt x="1308742" y="65594"/>
                  </a:lnTo>
                  <a:lnTo>
                    <a:pt x="1343502" y="87432"/>
                  </a:lnTo>
                  <a:lnTo>
                    <a:pt x="1348037" y="98975"/>
                  </a:lnTo>
                  <a:lnTo>
                    <a:pt x="1348037" y="494875"/>
                  </a:lnTo>
                  <a:lnTo>
                    <a:pt x="1308742" y="528255"/>
                  </a:lnTo>
                  <a:lnTo>
                    <a:pt x="1243100" y="547934"/>
                  </a:lnTo>
                  <a:lnTo>
                    <a:pt x="1199962" y="556778"/>
                  </a:lnTo>
                  <a:lnTo>
                    <a:pt x="1150621" y="564861"/>
                  </a:lnTo>
                  <a:lnTo>
                    <a:pt x="1095582" y="572106"/>
                  </a:lnTo>
                  <a:lnTo>
                    <a:pt x="1035352" y="578440"/>
                  </a:lnTo>
                  <a:lnTo>
                    <a:pt x="970434" y="583790"/>
                  </a:lnTo>
                  <a:lnTo>
                    <a:pt x="901337" y="588080"/>
                  </a:lnTo>
                  <a:lnTo>
                    <a:pt x="828565" y="591236"/>
                  </a:lnTo>
                  <a:lnTo>
                    <a:pt x="752623" y="593184"/>
                  </a:lnTo>
                  <a:lnTo>
                    <a:pt x="674019" y="593850"/>
                  </a:lnTo>
                  <a:lnTo>
                    <a:pt x="595414" y="593184"/>
                  </a:lnTo>
                  <a:lnTo>
                    <a:pt x="519473" y="591236"/>
                  </a:lnTo>
                  <a:lnTo>
                    <a:pt x="446700" y="588080"/>
                  </a:lnTo>
                  <a:lnTo>
                    <a:pt x="377602" y="583790"/>
                  </a:lnTo>
                  <a:lnTo>
                    <a:pt x="312685" y="578440"/>
                  </a:lnTo>
                  <a:lnTo>
                    <a:pt x="252454" y="572106"/>
                  </a:lnTo>
                  <a:lnTo>
                    <a:pt x="197415" y="564861"/>
                  </a:lnTo>
                  <a:lnTo>
                    <a:pt x="148074" y="556778"/>
                  </a:lnTo>
                  <a:lnTo>
                    <a:pt x="104936" y="547934"/>
                  </a:lnTo>
                  <a:lnTo>
                    <a:pt x="39294" y="528255"/>
                  </a:lnTo>
                  <a:lnTo>
                    <a:pt x="4534" y="506417"/>
                  </a:lnTo>
                  <a:lnTo>
                    <a:pt x="0" y="494875"/>
                  </a:lnTo>
                  <a:lnTo>
                    <a:pt x="0" y="98975"/>
                  </a:lnTo>
                  <a:close/>
                </a:path>
              </a:pathLst>
            </a:custGeom>
            <a:ln w="94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3"/>
          <p:cNvSpPr txBox="1"/>
          <p:nvPr/>
        </p:nvSpPr>
        <p:spPr>
          <a:xfrm>
            <a:off x="7112252" y="2030479"/>
            <a:ext cx="1199515" cy="3250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1000" b="1" spc="-40" dirty="0">
                <a:latin typeface="Trebuchet MS"/>
                <a:cs typeface="Trebuchet MS"/>
              </a:rPr>
              <a:t>Observation:</a:t>
            </a:r>
            <a:r>
              <a:rPr sz="1000" b="1" spc="-105" dirty="0">
                <a:latin typeface="Trebuchet MS"/>
                <a:cs typeface="Trebuchet MS"/>
              </a:rPr>
              <a:t> </a:t>
            </a:r>
            <a:r>
              <a:rPr sz="1000" b="1" spc="-70" dirty="0" smtClean="0">
                <a:latin typeface="Trebuchet MS"/>
                <a:cs typeface="Trebuchet MS"/>
              </a:rPr>
              <a:t>3</a:t>
            </a:r>
            <a:r>
              <a:rPr lang="en-ID" sz="1000" b="1" spc="-70" dirty="0" smtClean="0">
                <a:latin typeface="Trebuchet MS"/>
                <a:cs typeface="Trebuchet MS"/>
              </a:rPr>
              <a:t>49,347</a:t>
            </a:r>
            <a:endParaRPr sz="10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r>
              <a:rPr sz="1000" b="1" spc="-60" dirty="0">
                <a:latin typeface="Trebuchet MS"/>
                <a:cs typeface="Trebuchet MS"/>
              </a:rPr>
              <a:t>Features:</a:t>
            </a:r>
            <a:r>
              <a:rPr sz="1000" b="1" spc="-80" dirty="0">
                <a:latin typeface="Trebuchet MS"/>
                <a:cs typeface="Trebuchet MS"/>
              </a:rPr>
              <a:t> </a:t>
            </a:r>
            <a:r>
              <a:rPr sz="1000" b="1" spc="-65" dirty="0">
                <a:latin typeface="Trebuchet MS"/>
                <a:cs typeface="Trebuchet MS"/>
              </a:rPr>
              <a:t>9</a:t>
            </a:r>
            <a:endParaRPr sz="1000" dirty="0">
              <a:latin typeface="Trebuchet MS"/>
              <a:cs typeface="Trebuchet MS"/>
            </a:endParaRPr>
          </a:p>
        </p:txBody>
      </p:sp>
      <p:grpSp>
        <p:nvGrpSpPr>
          <p:cNvPr id="25" name="object 24"/>
          <p:cNvGrpSpPr/>
          <p:nvPr/>
        </p:nvGrpSpPr>
        <p:grpSpPr>
          <a:xfrm>
            <a:off x="4474856" y="2129645"/>
            <a:ext cx="2563495" cy="790575"/>
            <a:chOff x="5024475" y="2905709"/>
            <a:chExt cx="2563495" cy="790575"/>
          </a:xfrm>
        </p:grpSpPr>
        <p:sp>
          <p:nvSpPr>
            <p:cNvPr id="26" name="object 25"/>
            <p:cNvSpPr/>
            <p:nvPr/>
          </p:nvSpPr>
          <p:spPr>
            <a:xfrm>
              <a:off x="6944194" y="2905709"/>
              <a:ext cx="643255" cy="57150"/>
            </a:xfrm>
            <a:custGeom>
              <a:avLst/>
              <a:gdLst/>
              <a:ahLst/>
              <a:cxnLst/>
              <a:rect l="l" t="t" r="r" b="b"/>
              <a:pathLst>
                <a:path w="643254" h="57150">
                  <a:moveTo>
                    <a:pt x="586630" y="32532"/>
                  </a:moveTo>
                  <a:lnTo>
                    <a:pt x="586587" y="56591"/>
                  </a:lnTo>
                  <a:lnTo>
                    <a:pt x="634821" y="32550"/>
                  </a:lnTo>
                  <a:lnTo>
                    <a:pt x="596049" y="32550"/>
                  </a:lnTo>
                  <a:lnTo>
                    <a:pt x="586630" y="32532"/>
                  </a:lnTo>
                  <a:close/>
                </a:path>
                <a:path w="643254" h="57150">
                  <a:moveTo>
                    <a:pt x="586646" y="24061"/>
                  </a:moveTo>
                  <a:lnTo>
                    <a:pt x="586630" y="32532"/>
                  </a:lnTo>
                  <a:lnTo>
                    <a:pt x="596049" y="32550"/>
                  </a:lnTo>
                  <a:lnTo>
                    <a:pt x="596061" y="24079"/>
                  </a:lnTo>
                  <a:lnTo>
                    <a:pt x="586646" y="24061"/>
                  </a:lnTo>
                  <a:close/>
                </a:path>
                <a:path w="643254" h="57150">
                  <a:moveTo>
                    <a:pt x="586689" y="0"/>
                  </a:moveTo>
                  <a:lnTo>
                    <a:pt x="586646" y="24061"/>
                  </a:lnTo>
                  <a:lnTo>
                    <a:pt x="596061" y="24079"/>
                  </a:lnTo>
                  <a:lnTo>
                    <a:pt x="596049" y="32550"/>
                  </a:lnTo>
                  <a:lnTo>
                    <a:pt x="634821" y="32550"/>
                  </a:lnTo>
                  <a:lnTo>
                    <a:pt x="643153" y="28397"/>
                  </a:lnTo>
                  <a:lnTo>
                    <a:pt x="586689" y="0"/>
                  </a:lnTo>
                  <a:close/>
                </a:path>
                <a:path w="643254" h="57150">
                  <a:moveTo>
                    <a:pt x="12" y="22948"/>
                  </a:moveTo>
                  <a:lnTo>
                    <a:pt x="0" y="31419"/>
                  </a:lnTo>
                  <a:lnTo>
                    <a:pt x="586630" y="32532"/>
                  </a:lnTo>
                  <a:lnTo>
                    <a:pt x="586646" y="24061"/>
                  </a:lnTo>
                  <a:lnTo>
                    <a:pt x="12" y="229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6"/>
            <p:cNvSpPr/>
            <p:nvPr/>
          </p:nvSpPr>
          <p:spPr>
            <a:xfrm>
              <a:off x="5024475" y="3490498"/>
              <a:ext cx="541020" cy="205740"/>
            </a:xfrm>
            <a:custGeom>
              <a:avLst/>
              <a:gdLst/>
              <a:ahLst/>
              <a:cxnLst/>
              <a:rect l="l" t="t" r="r" b="b"/>
              <a:pathLst>
                <a:path w="541020" h="205739">
                  <a:moveTo>
                    <a:pt x="540518" y="0"/>
                  </a:moveTo>
                  <a:lnTo>
                    <a:pt x="0" y="0"/>
                  </a:lnTo>
                  <a:lnTo>
                    <a:pt x="0" y="205696"/>
                  </a:lnTo>
                  <a:lnTo>
                    <a:pt x="540518" y="205696"/>
                  </a:lnTo>
                  <a:lnTo>
                    <a:pt x="5405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7"/>
          <p:cNvSpPr txBox="1"/>
          <p:nvPr/>
        </p:nvSpPr>
        <p:spPr>
          <a:xfrm>
            <a:off x="4529974" y="2729000"/>
            <a:ext cx="42672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35" dirty="0">
                <a:latin typeface="Trebuchet MS"/>
                <a:cs typeface="Trebuchet MS"/>
              </a:rPr>
              <a:t>D</a:t>
            </a:r>
            <a:r>
              <a:rPr sz="900" spc="-40" dirty="0">
                <a:latin typeface="Trebuchet MS"/>
                <a:cs typeface="Trebuchet MS"/>
              </a:rPr>
              <a:t>r</a:t>
            </a:r>
            <a:r>
              <a:rPr sz="900" spc="-15" dirty="0">
                <a:latin typeface="Trebuchet MS"/>
                <a:cs typeface="Trebuchet MS"/>
              </a:rPr>
              <a:t>o</a:t>
            </a:r>
            <a:r>
              <a:rPr sz="900" spc="-40" dirty="0">
                <a:latin typeface="Trebuchet MS"/>
                <a:cs typeface="Trebuchet MS"/>
              </a:rPr>
              <a:t>pp</a:t>
            </a:r>
            <a:r>
              <a:rPr sz="900" spc="-50" dirty="0">
                <a:latin typeface="Trebuchet MS"/>
                <a:cs typeface="Trebuchet MS"/>
              </a:rPr>
              <a:t>e</a:t>
            </a:r>
            <a:r>
              <a:rPr sz="900" spc="-30" dirty="0">
                <a:latin typeface="Trebuchet MS"/>
                <a:cs typeface="Trebuchet MS"/>
              </a:rPr>
              <a:t>d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9" name="object 28"/>
          <p:cNvSpPr/>
          <p:nvPr/>
        </p:nvSpPr>
        <p:spPr>
          <a:xfrm>
            <a:off x="2239694" y="2624429"/>
            <a:ext cx="541020" cy="205740"/>
          </a:xfrm>
          <a:custGeom>
            <a:avLst/>
            <a:gdLst/>
            <a:ahLst/>
            <a:cxnLst/>
            <a:rect l="l" t="t" r="r" b="b"/>
            <a:pathLst>
              <a:path w="541020" h="205739">
                <a:moveTo>
                  <a:pt x="540518" y="0"/>
                </a:moveTo>
                <a:lnTo>
                  <a:pt x="0" y="0"/>
                </a:lnTo>
                <a:lnTo>
                  <a:pt x="0" y="205696"/>
                </a:lnTo>
                <a:lnTo>
                  <a:pt x="540518" y="205696"/>
                </a:lnTo>
                <a:lnTo>
                  <a:pt x="54051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9"/>
          <p:cNvSpPr txBox="1"/>
          <p:nvPr/>
        </p:nvSpPr>
        <p:spPr>
          <a:xfrm>
            <a:off x="2294812" y="2640100"/>
            <a:ext cx="42672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35" dirty="0">
                <a:latin typeface="Trebuchet MS"/>
                <a:cs typeface="Trebuchet MS"/>
              </a:rPr>
              <a:t>D</a:t>
            </a:r>
            <a:r>
              <a:rPr sz="900" spc="-40" dirty="0">
                <a:latin typeface="Trebuchet MS"/>
                <a:cs typeface="Trebuchet MS"/>
              </a:rPr>
              <a:t>r</a:t>
            </a:r>
            <a:r>
              <a:rPr sz="900" spc="-15" dirty="0">
                <a:latin typeface="Trebuchet MS"/>
                <a:cs typeface="Trebuchet MS"/>
              </a:rPr>
              <a:t>o</a:t>
            </a:r>
            <a:r>
              <a:rPr sz="900" spc="-40" dirty="0">
                <a:latin typeface="Trebuchet MS"/>
                <a:cs typeface="Trebuchet MS"/>
              </a:rPr>
              <a:t>pp</a:t>
            </a:r>
            <a:r>
              <a:rPr sz="900" spc="-50" dirty="0">
                <a:latin typeface="Trebuchet MS"/>
                <a:cs typeface="Trebuchet MS"/>
              </a:rPr>
              <a:t>e</a:t>
            </a:r>
            <a:r>
              <a:rPr sz="900" spc="-30" dirty="0">
                <a:latin typeface="Trebuchet MS"/>
                <a:cs typeface="Trebuchet MS"/>
              </a:rPr>
              <a:t>d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31" name="object 30"/>
          <p:cNvGrpSpPr/>
          <p:nvPr/>
        </p:nvGrpSpPr>
        <p:grpSpPr>
          <a:xfrm>
            <a:off x="5997129" y="2165598"/>
            <a:ext cx="1513840" cy="890905"/>
            <a:chOff x="6546748" y="2941662"/>
            <a:chExt cx="1513840" cy="890905"/>
          </a:xfrm>
        </p:grpSpPr>
        <p:sp>
          <p:nvSpPr>
            <p:cNvPr id="32" name="object 31"/>
            <p:cNvSpPr/>
            <p:nvPr/>
          </p:nvSpPr>
          <p:spPr>
            <a:xfrm>
              <a:off x="7246594" y="2941662"/>
              <a:ext cx="56515" cy="890905"/>
            </a:xfrm>
            <a:custGeom>
              <a:avLst/>
              <a:gdLst/>
              <a:ahLst/>
              <a:cxnLst/>
              <a:rect l="l" t="t" r="r" b="b"/>
              <a:pathLst>
                <a:path w="56515" h="890904">
                  <a:moveTo>
                    <a:pt x="24015" y="833843"/>
                  </a:moveTo>
                  <a:lnTo>
                    <a:pt x="0" y="833843"/>
                  </a:lnTo>
                  <a:lnTo>
                    <a:pt x="28257" y="890435"/>
                  </a:lnTo>
                  <a:lnTo>
                    <a:pt x="51803" y="843279"/>
                  </a:lnTo>
                  <a:lnTo>
                    <a:pt x="24015" y="843279"/>
                  </a:lnTo>
                  <a:lnTo>
                    <a:pt x="24015" y="833843"/>
                  </a:lnTo>
                  <a:close/>
                </a:path>
                <a:path w="56515" h="890904">
                  <a:moveTo>
                    <a:pt x="32486" y="0"/>
                  </a:moveTo>
                  <a:lnTo>
                    <a:pt x="24015" y="0"/>
                  </a:lnTo>
                  <a:lnTo>
                    <a:pt x="24015" y="843279"/>
                  </a:lnTo>
                  <a:lnTo>
                    <a:pt x="32486" y="843279"/>
                  </a:lnTo>
                  <a:lnTo>
                    <a:pt x="32486" y="0"/>
                  </a:lnTo>
                  <a:close/>
                </a:path>
                <a:path w="56515" h="890904">
                  <a:moveTo>
                    <a:pt x="56515" y="833843"/>
                  </a:moveTo>
                  <a:lnTo>
                    <a:pt x="32486" y="833843"/>
                  </a:lnTo>
                  <a:lnTo>
                    <a:pt x="32486" y="843279"/>
                  </a:lnTo>
                  <a:lnTo>
                    <a:pt x="51803" y="843279"/>
                  </a:lnTo>
                  <a:lnTo>
                    <a:pt x="56515" y="8338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2"/>
            <p:cNvSpPr/>
            <p:nvPr/>
          </p:nvSpPr>
          <p:spPr>
            <a:xfrm>
              <a:off x="6546748" y="3524775"/>
              <a:ext cx="1513840" cy="205740"/>
            </a:xfrm>
            <a:custGeom>
              <a:avLst/>
              <a:gdLst/>
              <a:ahLst/>
              <a:cxnLst/>
              <a:rect l="l" t="t" r="r" b="b"/>
              <a:pathLst>
                <a:path w="1513840" h="205739">
                  <a:moveTo>
                    <a:pt x="1513713" y="0"/>
                  </a:moveTo>
                  <a:lnTo>
                    <a:pt x="0" y="0"/>
                  </a:lnTo>
                  <a:lnTo>
                    <a:pt x="0" y="205696"/>
                  </a:lnTo>
                  <a:lnTo>
                    <a:pt x="1513713" y="205696"/>
                  </a:lnTo>
                  <a:lnTo>
                    <a:pt x="15137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3"/>
          <p:cNvSpPr txBox="1"/>
          <p:nvPr/>
        </p:nvSpPr>
        <p:spPr>
          <a:xfrm>
            <a:off x="5926174" y="3097263"/>
            <a:ext cx="1763395" cy="388620"/>
          </a:xfrm>
          <a:prstGeom prst="rect">
            <a:avLst/>
          </a:prstGeom>
          <a:solidFill>
            <a:srgbClr val="D6DCE5">
              <a:alpha val="36079"/>
            </a:srgbClr>
          </a:solidFill>
        </p:spPr>
        <p:txBody>
          <a:bodyPr vert="horz" wrap="square" lIns="0" tIns="29844" rIns="0" bIns="0" rtlCol="0">
            <a:spAutoFit/>
          </a:bodyPr>
          <a:lstStyle/>
          <a:p>
            <a:pPr marL="67310" marR="190500">
              <a:lnSpc>
                <a:spcPct val="102800"/>
              </a:lnSpc>
              <a:spcBef>
                <a:spcPts val="234"/>
              </a:spcBef>
            </a:pPr>
            <a:r>
              <a:rPr sz="1000" spc="-25" dirty="0">
                <a:latin typeface="Trebuchet MS"/>
                <a:cs typeface="Trebuchet MS"/>
              </a:rPr>
              <a:t>Orders </a:t>
            </a:r>
            <a:r>
              <a:rPr sz="1000" spc="-30" dirty="0">
                <a:latin typeface="Trebuchet MS"/>
                <a:cs typeface="Trebuchet MS"/>
              </a:rPr>
              <a:t>with Negative  </a:t>
            </a:r>
            <a:r>
              <a:rPr sz="1000" spc="-25" dirty="0">
                <a:latin typeface="Trebuchet MS"/>
                <a:cs typeface="Trebuchet MS"/>
              </a:rPr>
              <a:t>Quantity </a:t>
            </a:r>
            <a:r>
              <a:rPr sz="1000" spc="-130" dirty="0">
                <a:latin typeface="Trebuchet MS"/>
                <a:cs typeface="Trebuchet MS"/>
              </a:rPr>
              <a:t>/ </a:t>
            </a:r>
            <a:r>
              <a:rPr sz="1000" spc="-40" dirty="0">
                <a:latin typeface="Trebuchet MS"/>
                <a:cs typeface="Trebuchet MS"/>
              </a:rPr>
              <a:t>Cancelled </a:t>
            </a:r>
            <a:r>
              <a:rPr sz="1000" spc="-95" dirty="0">
                <a:latin typeface="Trebuchet MS"/>
                <a:cs typeface="Trebuchet MS"/>
              </a:rPr>
              <a:t>:</a:t>
            </a:r>
            <a:r>
              <a:rPr sz="1000" spc="-110" dirty="0">
                <a:latin typeface="Trebuchet MS"/>
                <a:cs typeface="Trebuchet MS"/>
              </a:rPr>
              <a:t> </a:t>
            </a:r>
            <a:r>
              <a:rPr sz="1000" spc="-25" dirty="0">
                <a:latin typeface="Trebuchet MS"/>
                <a:cs typeface="Trebuchet MS"/>
              </a:rPr>
              <a:t>8,747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5" name="object 34"/>
          <p:cNvSpPr txBox="1"/>
          <p:nvPr/>
        </p:nvSpPr>
        <p:spPr>
          <a:xfrm>
            <a:off x="6052247" y="2762867"/>
            <a:ext cx="136779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5" dirty="0">
                <a:latin typeface="Trebuchet MS"/>
                <a:cs typeface="Trebuchet MS"/>
              </a:rPr>
              <a:t>collected </a:t>
            </a:r>
            <a:r>
              <a:rPr sz="900" spc="-40" dirty="0">
                <a:latin typeface="Trebuchet MS"/>
                <a:cs typeface="Trebuchet MS"/>
              </a:rPr>
              <a:t>in </a:t>
            </a:r>
            <a:r>
              <a:rPr sz="900" spc="-50" dirty="0">
                <a:latin typeface="Trebuchet MS"/>
                <a:cs typeface="Trebuchet MS"/>
              </a:rPr>
              <a:t>separate</a:t>
            </a:r>
            <a:r>
              <a:rPr sz="900" spc="-215" dirty="0">
                <a:latin typeface="Trebuchet MS"/>
                <a:cs typeface="Trebuchet MS"/>
              </a:rPr>
              <a:t> </a:t>
            </a:r>
            <a:r>
              <a:rPr sz="900" spc="-50" dirty="0">
                <a:latin typeface="Trebuchet MS"/>
                <a:cs typeface="Trebuchet MS"/>
              </a:rPr>
              <a:t>dataset</a:t>
            </a:r>
            <a:endParaRPr sz="9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263891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ctrTitle"/>
          </p:nvPr>
        </p:nvSpPr>
        <p:spPr>
          <a:xfrm>
            <a:off x="685800" y="3212150"/>
            <a:ext cx="5470376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155CC"/>
                </a:solidFill>
              </a:rPr>
              <a:t>4</a:t>
            </a:r>
            <a:r>
              <a:rPr lang="en" dirty="0" smtClean="0">
                <a:solidFill>
                  <a:srgbClr val="1155CC"/>
                </a:solidFill>
              </a:rPr>
              <a:t>.</a:t>
            </a:r>
            <a:endParaRPr dirty="0">
              <a:solidFill>
                <a:srgbClr val="1155CC"/>
              </a:solidFill>
            </a:endParaRPr>
          </a:p>
          <a:p>
            <a:pPr lvl="0"/>
            <a:r>
              <a:rPr lang="en-US" sz="4400" dirty="0" err="1" smtClean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Metode</a:t>
            </a:r>
            <a:r>
              <a:rPr lang="en-US" sz="4400" dirty="0" smtClean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r>
              <a:rPr lang="en-US" sz="4400" dirty="0" err="1" smtClean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Klasifikasi</a:t>
            </a:r>
            <a:endParaRPr lang="en-US" sz="4400"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3914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smtClean="0"/>
              <a:t> </a:t>
            </a:r>
            <a:endParaRPr dirty="0"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4294967295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876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5566"/>
            <a:ext cx="5511300" cy="857400"/>
          </a:xfrm>
        </p:spPr>
        <p:txBody>
          <a:bodyPr/>
          <a:lstStyle/>
          <a:p>
            <a:r>
              <a:rPr lang="en-ID" sz="4400" dirty="0" smtClean="0"/>
              <a:t>K-Means Algorithm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5536" y="1635646"/>
            <a:ext cx="5511300" cy="2605200"/>
          </a:xfrm>
        </p:spPr>
        <p:txBody>
          <a:bodyPr/>
          <a:lstStyle/>
          <a:p>
            <a:pPr marL="114300" indent="0" algn="just">
              <a:buNone/>
            </a:pPr>
            <a:r>
              <a:rPr lang="id-ID" sz="1600" dirty="0"/>
              <a:t>K-means Clustering bertujuan untuk membagi n pengamatan ke dalam k cluster di mana setiap pengamatan milik cluster dengan centroid terdekat, berfungsi sebagai pusat dari cluster. Keuntungan menggunakan K-means Clustering yaitu titik-titik dalam kelompok yang sama lebih pendek dari titik-titik dari kelompok lain dengan tujuan untuk meminimalkan jarak dalam cluster yang sama. Kemudian mudah dimengerti dan diimplementasikan serta bekerja dengan baik dalam praktik. Selain itu juga K-means Clustering sangat cepat bahkan dengan set data yang sangat besar, asalkan jumlah cluster terbatas.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1800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0538"/>
            <a:ext cx="5511300" cy="857400"/>
          </a:xfrm>
        </p:spPr>
        <p:txBody>
          <a:bodyPr/>
          <a:lstStyle/>
          <a:p>
            <a:r>
              <a:rPr lang="en-ID" sz="3200" dirty="0" smtClean="0"/>
              <a:t>Feature Engineering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5" name="object 3"/>
          <p:cNvSpPr txBox="1">
            <a:spLocks noGrp="1"/>
          </p:cNvSpPr>
          <p:nvPr>
            <p:ph type="body" idx="1"/>
          </p:nvPr>
        </p:nvSpPr>
        <p:spPr>
          <a:xfrm>
            <a:off x="457200" y="1563638"/>
            <a:ext cx="5511300" cy="260520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266700" indent="-254635">
              <a:lnSpc>
                <a:spcPct val="100000"/>
              </a:lnSpc>
              <a:spcBef>
                <a:spcPts val="685"/>
              </a:spcBef>
              <a:buFont typeface="Arial"/>
              <a:buChar char="•"/>
              <a:tabLst>
                <a:tab pos="266700" algn="l"/>
                <a:tab pos="267335" algn="l"/>
              </a:tabLst>
            </a:pPr>
            <a:r>
              <a:rPr sz="1400" b="1" spc="-80" dirty="0">
                <a:latin typeface="Trebuchet MS"/>
                <a:cs typeface="Trebuchet MS"/>
              </a:rPr>
              <a:t>Categories for</a:t>
            </a:r>
            <a:r>
              <a:rPr sz="1400" b="1" spc="-135" dirty="0">
                <a:latin typeface="Trebuchet MS"/>
                <a:cs typeface="Trebuchet MS"/>
              </a:rPr>
              <a:t> </a:t>
            </a:r>
            <a:r>
              <a:rPr sz="1400" b="1" spc="-80" dirty="0">
                <a:latin typeface="Trebuchet MS"/>
                <a:cs typeface="Trebuchet MS"/>
              </a:rPr>
              <a:t>Products:</a:t>
            </a:r>
            <a:endParaRPr sz="1400" dirty="0">
              <a:latin typeface="Trebuchet MS"/>
              <a:cs typeface="Trebuchet MS"/>
            </a:endParaRPr>
          </a:p>
          <a:p>
            <a:pPr marL="826135" lvl="1" indent="-136525">
              <a:lnSpc>
                <a:spcPct val="100000"/>
              </a:lnSpc>
              <a:spcBef>
                <a:spcPts val="585"/>
              </a:spcBef>
              <a:buChar char="-"/>
              <a:tabLst>
                <a:tab pos="826769" algn="l"/>
              </a:tabLst>
            </a:pPr>
            <a:r>
              <a:rPr sz="1400" spc="-35" dirty="0">
                <a:latin typeface="Trebuchet MS"/>
                <a:cs typeface="Trebuchet MS"/>
              </a:rPr>
              <a:t>One</a:t>
            </a:r>
            <a:r>
              <a:rPr sz="1400" spc="-100" dirty="0">
                <a:latin typeface="Trebuchet MS"/>
                <a:cs typeface="Trebuchet MS"/>
              </a:rPr>
              <a:t> </a:t>
            </a:r>
            <a:r>
              <a:rPr sz="1400" spc="-90" dirty="0">
                <a:latin typeface="Trebuchet MS"/>
                <a:cs typeface="Trebuchet MS"/>
              </a:rPr>
              <a:t>-</a:t>
            </a:r>
            <a:r>
              <a:rPr sz="1400" spc="-100" dirty="0">
                <a:latin typeface="Trebuchet MS"/>
                <a:cs typeface="Trebuchet MS"/>
              </a:rPr>
              <a:t> </a:t>
            </a:r>
            <a:r>
              <a:rPr sz="1400" spc="-45" dirty="0">
                <a:latin typeface="Trebuchet MS"/>
                <a:cs typeface="Trebuchet MS"/>
              </a:rPr>
              <a:t>hot</a:t>
            </a:r>
            <a:r>
              <a:rPr sz="1400" spc="-105" dirty="0">
                <a:latin typeface="Trebuchet MS"/>
                <a:cs typeface="Trebuchet MS"/>
              </a:rPr>
              <a:t> </a:t>
            </a:r>
            <a:r>
              <a:rPr sz="1400" spc="-55" dirty="0">
                <a:latin typeface="Trebuchet MS"/>
                <a:cs typeface="Trebuchet MS"/>
              </a:rPr>
              <a:t>encoded</a:t>
            </a:r>
            <a:r>
              <a:rPr sz="1400" spc="-105" dirty="0">
                <a:latin typeface="Trebuchet MS"/>
                <a:cs typeface="Trebuchet MS"/>
              </a:rPr>
              <a:t> </a:t>
            </a:r>
            <a:r>
              <a:rPr sz="1400" spc="-75" dirty="0">
                <a:latin typeface="Trebuchet MS"/>
                <a:cs typeface="Trebuchet MS"/>
              </a:rPr>
              <a:t>data</a:t>
            </a:r>
            <a:r>
              <a:rPr sz="1400" spc="-105" dirty="0">
                <a:latin typeface="Trebuchet MS"/>
                <a:cs typeface="Trebuchet MS"/>
              </a:rPr>
              <a:t> </a:t>
            </a:r>
            <a:r>
              <a:rPr sz="1400" spc="-55" dirty="0">
                <a:latin typeface="Trebuchet MS"/>
                <a:cs typeface="Trebuchet MS"/>
              </a:rPr>
              <a:t>to</a:t>
            </a:r>
            <a:r>
              <a:rPr sz="1400" spc="-105" dirty="0">
                <a:latin typeface="Trebuchet MS"/>
                <a:cs typeface="Trebuchet MS"/>
              </a:rPr>
              <a:t> </a:t>
            </a:r>
            <a:r>
              <a:rPr sz="1400" spc="-70" dirty="0">
                <a:latin typeface="Trebuchet MS"/>
                <a:cs typeface="Trebuchet MS"/>
              </a:rPr>
              <a:t>generate</a:t>
            </a:r>
            <a:r>
              <a:rPr sz="1400" spc="-100" dirty="0">
                <a:latin typeface="Trebuchet MS"/>
                <a:cs typeface="Trebuchet MS"/>
              </a:rPr>
              <a:t> </a:t>
            </a:r>
            <a:r>
              <a:rPr sz="1400" spc="-50" dirty="0">
                <a:latin typeface="Trebuchet MS"/>
                <a:cs typeface="Trebuchet MS"/>
              </a:rPr>
              <a:t>bag</a:t>
            </a:r>
            <a:r>
              <a:rPr sz="1400" spc="-100" dirty="0">
                <a:latin typeface="Trebuchet MS"/>
                <a:cs typeface="Trebuchet MS"/>
              </a:rPr>
              <a:t> </a:t>
            </a:r>
            <a:r>
              <a:rPr sz="1400" spc="-55" dirty="0">
                <a:latin typeface="Trebuchet MS"/>
                <a:cs typeface="Trebuchet MS"/>
              </a:rPr>
              <a:t>of</a:t>
            </a:r>
            <a:r>
              <a:rPr sz="1400" spc="-110" dirty="0">
                <a:latin typeface="Trebuchet MS"/>
                <a:cs typeface="Trebuchet MS"/>
              </a:rPr>
              <a:t> </a:t>
            </a:r>
            <a:r>
              <a:rPr sz="1400" spc="-40" dirty="0">
                <a:latin typeface="Trebuchet MS"/>
                <a:cs typeface="Trebuchet MS"/>
              </a:rPr>
              <a:t>words</a:t>
            </a:r>
            <a:endParaRPr sz="1400" dirty="0">
              <a:latin typeface="Trebuchet MS"/>
              <a:cs typeface="Trebuchet MS"/>
            </a:endParaRPr>
          </a:p>
          <a:p>
            <a:pPr marL="826135" lvl="1" indent="-136525">
              <a:lnSpc>
                <a:spcPct val="100000"/>
              </a:lnSpc>
              <a:spcBef>
                <a:spcPts val="590"/>
              </a:spcBef>
              <a:buChar char="-"/>
              <a:tabLst>
                <a:tab pos="826769" algn="l"/>
              </a:tabLst>
            </a:pPr>
            <a:r>
              <a:rPr sz="1400" spc="-55" dirty="0">
                <a:latin typeface="Trebuchet MS"/>
                <a:cs typeface="Trebuchet MS"/>
              </a:rPr>
              <a:t>Included </a:t>
            </a:r>
            <a:r>
              <a:rPr sz="1400" spc="-65" dirty="0">
                <a:latin typeface="Trebuchet MS"/>
                <a:cs typeface="Trebuchet MS"/>
              </a:rPr>
              <a:t>price-range </a:t>
            </a:r>
            <a:r>
              <a:rPr sz="1400" spc="-85" dirty="0">
                <a:latin typeface="Trebuchet MS"/>
                <a:cs typeface="Trebuchet MS"/>
              </a:rPr>
              <a:t>(</a:t>
            </a:r>
            <a:r>
              <a:rPr sz="1400" b="1" spc="-85" dirty="0">
                <a:latin typeface="Trebuchet MS"/>
                <a:cs typeface="Trebuchet MS"/>
              </a:rPr>
              <a:t>UnitPrice</a:t>
            </a:r>
            <a:r>
              <a:rPr sz="1400" spc="-85" dirty="0">
                <a:latin typeface="Trebuchet MS"/>
                <a:cs typeface="Trebuchet MS"/>
              </a:rPr>
              <a:t>) </a:t>
            </a:r>
            <a:r>
              <a:rPr sz="1400" spc="-60" dirty="0">
                <a:latin typeface="Trebuchet MS"/>
                <a:cs typeface="Trebuchet MS"/>
              </a:rPr>
              <a:t>to </a:t>
            </a:r>
            <a:r>
              <a:rPr sz="1400" spc="-70" dirty="0">
                <a:latin typeface="Trebuchet MS"/>
                <a:cs typeface="Trebuchet MS"/>
              </a:rPr>
              <a:t>generate </a:t>
            </a:r>
            <a:r>
              <a:rPr sz="1400" spc="-65" dirty="0">
                <a:latin typeface="Trebuchet MS"/>
                <a:cs typeface="Trebuchet MS"/>
              </a:rPr>
              <a:t>a balanced</a:t>
            </a:r>
            <a:r>
              <a:rPr sz="1400" spc="-315" dirty="0">
                <a:latin typeface="Trebuchet MS"/>
                <a:cs typeface="Trebuchet MS"/>
              </a:rPr>
              <a:t> </a:t>
            </a:r>
            <a:r>
              <a:rPr sz="1400" spc="-40" dirty="0">
                <a:latin typeface="Trebuchet MS"/>
                <a:cs typeface="Trebuchet MS"/>
              </a:rPr>
              <a:t>group</a:t>
            </a:r>
            <a:endParaRPr sz="1400" dirty="0">
              <a:latin typeface="Trebuchet MS"/>
              <a:cs typeface="Trebuchet MS"/>
            </a:endParaRPr>
          </a:p>
          <a:p>
            <a:pPr marL="826135" lvl="1" indent="-136525">
              <a:lnSpc>
                <a:spcPct val="100000"/>
              </a:lnSpc>
              <a:spcBef>
                <a:spcPts val="585"/>
              </a:spcBef>
              <a:buChar char="-"/>
              <a:tabLst>
                <a:tab pos="826769" algn="l"/>
              </a:tabLst>
            </a:pPr>
            <a:r>
              <a:rPr sz="1400" spc="-60" dirty="0">
                <a:latin typeface="Trebuchet MS"/>
                <a:cs typeface="Trebuchet MS"/>
              </a:rPr>
              <a:t>Performed</a:t>
            </a:r>
            <a:r>
              <a:rPr sz="1400" spc="-105" dirty="0">
                <a:latin typeface="Trebuchet MS"/>
                <a:cs typeface="Trebuchet MS"/>
              </a:rPr>
              <a:t> </a:t>
            </a:r>
            <a:r>
              <a:rPr sz="1400" b="1" spc="-100" dirty="0">
                <a:latin typeface="Trebuchet MS"/>
                <a:cs typeface="Trebuchet MS"/>
              </a:rPr>
              <a:t>text</a:t>
            </a:r>
            <a:r>
              <a:rPr sz="1400" b="1" spc="-110" dirty="0">
                <a:latin typeface="Trebuchet MS"/>
                <a:cs typeface="Trebuchet MS"/>
              </a:rPr>
              <a:t> </a:t>
            </a:r>
            <a:r>
              <a:rPr sz="1400" b="1" spc="180" dirty="0">
                <a:latin typeface="Trebuchet MS"/>
                <a:cs typeface="Trebuchet MS"/>
              </a:rPr>
              <a:t>–</a:t>
            </a:r>
            <a:r>
              <a:rPr sz="1400" b="1" spc="-105" dirty="0">
                <a:latin typeface="Trebuchet MS"/>
                <a:cs typeface="Trebuchet MS"/>
              </a:rPr>
              <a:t> </a:t>
            </a:r>
            <a:r>
              <a:rPr sz="1400" b="1" spc="-80" dirty="0">
                <a:latin typeface="Trebuchet MS"/>
                <a:cs typeface="Trebuchet MS"/>
              </a:rPr>
              <a:t>clustering</a:t>
            </a:r>
            <a:r>
              <a:rPr sz="1400" b="1" spc="-110" dirty="0">
                <a:latin typeface="Trebuchet MS"/>
                <a:cs typeface="Trebuchet MS"/>
              </a:rPr>
              <a:t> </a:t>
            </a:r>
            <a:r>
              <a:rPr sz="1400" spc="-55" dirty="0">
                <a:latin typeface="Trebuchet MS"/>
                <a:cs typeface="Trebuchet MS"/>
              </a:rPr>
              <a:t>to</a:t>
            </a:r>
            <a:r>
              <a:rPr sz="1400" spc="-105" dirty="0">
                <a:latin typeface="Trebuchet MS"/>
                <a:cs typeface="Trebuchet MS"/>
              </a:rPr>
              <a:t> </a:t>
            </a:r>
            <a:r>
              <a:rPr sz="1400" spc="-40" dirty="0">
                <a:latin typeface="Trebuchet MS"/>
                <a:cs typeface="Trebuchet MS"/>
              </a:rPr>
              <a:t>group</a:t>
            </a:r>
            <a:r>
              <a:rPr sz="1400" spc="-110" dirty="0">
                <a:latin typeface="Trebuchet MS"/>
                <a:cs typeface="Trebuchet MS"/>
              </a:rPr>
              <a:t> </a:t>
            </a:r>
            <a:r>
              <a:rPr sz="1400" spc="-50" dirty="0">
                <a:latin typeface="Trebuchet MS"/>
                <a:cs typeface="Trebuchet MS"/>
              </a:rPr>
              <a:t>products</a:t>
            </a:r>
            <a:r>
              <a:rPr sz="1400" spc="-114" dirty="0">
                <a:latin typeface="Trebuchet MS"/>
                <a:cs typeface="Trebuchet MS"/>
              </a:rPr>
              <a:t> </a:t>
            </a:r>
            <a:r>
              <a:rPr sz="1400" spc="-60" dirty="0">
                <a:latin typeface="Trebuchet MS"/>
                <a:cs typeface="Trebuchet MS"/>
              </a:rPr>
              <a:t>into</a:t>
            </a:r>
            <a:r>
              <a:rPr sz="1400" spc="-110" dirty="0">
                <a:latin typeface="Trebuchet MS"/>
                <a:cs typeface="Trebuchet MS"/>
              </a:rPr>
              <a:t> </a:t>
            </a:r>
            <a:r>
              <a:rPr sz="1400" spc="-60" dirty="0">
                <a:latin typeface="Trebuchet MS"/>
                <a:cs typeface="Trebuchet MS"/>
              </a:rPr>
              <a:t>the</a:t>
            </a:r>
            <a:r>
              <a:rPr sz="1400" spc="-110" dirty="0">
                <a:latin typeface="Trebuchet MS"/>
                <a:cs typeface="Trebuchet MS"/>
              </a:rPr>
              <a:t> </a:t>
            </a:r>
            <a:r>
              <a:rPr sz="1400" b="1" spc="-85" dirty="0">
                <a:latin typeface="Trebuchet MS"/>
                <a:cs typeface="Trebuchet MS"/>
              </a:rPr>
              <a:t>five</a:t>
            </a:r>
            <a:r>
              <a:rPr sz="1400" b="1" spc="-100" dirty="0">
                <a:latin typeface="Trebuchet MS"/>
                <a:cs typeface="Trebuchet MS"/>
              </a:rPr>
              <a:t> </a:t>
            </a:r>
            <a:r>
              <a:rPr sz="1400" spc="-65" dirty="0">
                <a:latin typeface="Trebuchet MS"/>
                <a:cs typeface="Trebuchet MS"/>
              </a:rPr>
              <a:t>categories</a:t>
            </a:r>
            <a:endParaRPr sz="1400" dirty="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Font typeface="Trebuchet MS"/>
              <a:buChar char="-"/>
            </a:pPr>
            <a:endParaRPr sz="2400" dirty="0">
              <a:latin typeface="Trebuchet MS"/>
              <a:cs typeface="Trebuchet MS"/>
            </a:endParaRPr>
          </a:p>
          <a:p>
            <a:pPr marL="306705" indent="-29464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06705" algn="l"/>
                <a:tab pos="307340" algn="l"/>
              </a:tabLst>
            </a:pPr>
            <a:r>
              <a:rPr sz="1400" b="1" spc="-20" dirty="0">
                <a:latin typeface="Trebuchet MS"/>
                <a:cs typeface="Trebuchet MS"/>
              </a:rPr>
              <a:t>RFM </a:t>
            </a:r>
            <a:r>
              <a:rPr sz="1400" b="1" spc="-90" dirty="0">
                <a:latin typeface="Trebuchet MS"/>
                <a:cs typeface="Trebuchet MS"/>
              </a:rPr>
              <a:t>Score</a:t>
            </a:r>
            <a:r>
              <a:rPr sz="1400" b="1" spc="-185" dirty="0">
                <a:latin typeface="Trebuchet MS"/>
                <a:cs typeface="Trebuchet MS"/>
              </a:rPr>
              <a:t> </a:t>
            </a:r>
            <a:r>
              <a:rPr sz="1400" b="1" spc="-80" dirty="0">
                <a:latin typeface="Trebuchet MS"/>
                <a:cs typeface="Trebuchet MS"/>
              </a:rPr>
              <a:t>Calculation:</a:t>
            </a:r>
            <a:endParaRPr sz="1400" dirty="0">
              <a:latin typeface="Trebuchet MS"/>
              <a:cs typeface="Trebuchet MS"/>
            </a:endParaRPr>
          </a:p>
          <a:p>
            <a:pPr marL="708025" lvl="1" indent="-95885">
              <a:lnSpc>
                <a:spcPct val="100000"/>
              </a:lnSpc>
              <a:spcBef>
                <a:spcPts val="585"/>
              </a:spcBef>
              <a:buChar char="-"/>
              <a:tabLst>
                <a:tab pos="708660" algn="l"/>
              </a:tabLst>
            </a:pPr>
            <a:r>
              <a:rPr sz="1400" spc="-75" dirty="0">
                <a:latin typeface="Trebuchet MS"/>
                <a:cs typeface="Trebuchet MS"/>
              </a:rPr>
              <a:t>Calculated </a:t>
            </a:r>
            <a:r>
              <a:rPr sz="1400" spc="-65" dirty="0">
                <a:latin typeface="Trebuchet MS"/>
                <a:cs typeface="Trebuchet MS"/>
              </a:rPr>
              <a:t>Basket</a:t>
            </a:r>
            <a:r>
              <a:rPr sz="1400" spc="-140" dirty="0">
                <a:latin typeface="Trebuchet MS"/>
                <a:cs typeface="Trebuchet MS"/>
              </a:rPr>
              <a:t> </a:t>
            </a:r>
            <a:r>
              <a:rPr sz="1400" spc="-75" dirty="0">
                <a:latin typeface="Trebuchet MS"/>
                <a:cs typeface="Trebuchet MS"/>
              </a:rPr>
              <a:t>Price</a:t>
            </a:r>
            <a:endParaRPr sz="1400" dirty="0">
              <a:latin typeface="Trebuchet MS"/>
              <a:cs typeface="Trebuchet MS"/>
            </a:endParaRPr>
          </a:p>
          <a:p>
            <a:pPr marL="708025" lvl="1" indent="-95885">
              <a:lnSpc>
                <a:spcPct val="100000"/>
              </a:lnSpc>
              <a:spcBef>
                <a:spcPts val="620"/>
              </a:spcBef>
              <a:buChar char="-"/>
              <a:tabLst>
                <a:tab pos="708660" algn="l"/>
              </a:tabLst>
            </a:pPr>
            <a:r>
              <a:rPr sz="1400" spc="-75" dirty="0">
                <a:latin typeface="Trebuchet MS"/>
                <a:cs typeface="Trebuchet MS"/>
              </a:rPr>
              <a:t>Calculated</a:t>
            </a:r>
            <a:r>
              <a:rPr sz="1400" spc="-105" dirty="0">
                <a:latin typeface="Trebuchet MS"/>
                <a:cs typeface="Trebuchet MS"/>
              </a:rPr>
              <a:t> </a:t>
            </a:r>
            <a:r>
              <a:rPr sz="1400" spc="-95" dirty="0">
                <a:latin typeface="Trebuchet MS"/>
                <a:cs typeface="Trebuchet MS"/>
              </a:rPr>
              <a:t>Recency,</a:t>
            </a:r>
            <a:r>
              <a:rPr sz="1400" spc="-110" dirty="0">
                <a:latin typeface="Trebuchet MS"/>
                <a:cs typeface="Trebuchet MS"/>
              </a:rPr>
              <a:t> </a:t>
            </a:r>
            <a:r>
              <a:rPr sz="1400" spc="-60" dirty="0">
                <a:latin typeface="Trebuchet MS"/>
                <a:cs typeface="Trebuchet MS"/>
              </a:rPr>
              <a:t>Frequency</a:t>
            </a:r>
            <a:r>
              <a:rPr sz="1400" spc="-105" dirty="0">
                <a:latin typeface="Trebuchet MS"/>
                <a:cs typeface="Trebuchet MS"/>
              </a:rPr>
              <a:t> </a:t>
            </a:r>
            <a:r>
              <a:rPr sz="1400" spc="-45" dirty="0">
                <a:latin typeface="Trebuchet MS"/>
                <a:cs typeface="Trebuchet MS"/>
              </a:rPr>
              <a:t>and</a:t>
            </a:r>
            <a:r>
              <a:rPr sz="1400" spc="-110" dirty="0">
                <a:latin typeface="Trebuchet MS"/>
                <a:cs typeface="Trebuchet MS"/>
              </a:rPr>
              <a:t> </a:t>
            </a:r>
            <a:r>
              <a:rPr sz="1400" spc="-20" dirty="0">
                <a:latin typeface="Trebuchet MS"/>
                <a:cs typeface="Trebuchet MS"/>
              </a:rPr>
              <a:t>Monetary</a:t>
            </a:r>
            <a:r>
              <a:rPr sz="1400" spc="-110" dirty="0">
                <a:latin typeface="Trebuchet MS"/>
                <a:cs typeface="Trebuchet MS"/>
              </a:rPr>
              <a:t> </a:t>
            </a:r>
            <a:r>
              <a:rPr sz="1400" spc="-55" dirty="0">
                <a:latin typeface="Trebuchet MS"/>
                <a:cs typeface="Trebuchet MS"/>
              </a:rPr>
              <a:t>Scores</a:t>
            </a:r>
            <a:r>
              <a:rPr sz="1400" spc="-110" dirty="0">
                <a:latin typeface="Trebuchet MS"/>
                <a:cs typeface="Trebuchet MS"/>
              </a:rPr>
              <a:t> </a:t>
            </a:r>
            <a:r>
              <a:rPr sz="1400" spc="-65" dirty="0">
                <a:latin typeface="Trebuchet MS"/>
                <a:cs typeface="Trebuchet MS"/>
              </a:rPr>
              <a:t>for</a:t>
            </a:r>
            <a:r>
              <a:rPr sz="1400" spc="-110" dirty="0">
                <a:latin typeface="Trebuchet MS"/>
                <a:cs typeface="Trebuchet MS"/>
              </a:rPr>
              <a:t> </a:t>
            </a:r>
            <a:r>
              <a:rPr sz="1400" spc="-65" dirty="0">
                <a:latin typeface="Trebuchet MS"/>
                <a:cs typeface="Trebuchet MS"/>
              </a:rPr>
              <a:t>each</a:t>
            </a:r>
            <a:r>
              <a:rPr sz="1400" spc="-110" dirty="0">
                <a:latin typeface="Trebuchet MS"/>
                <a:cs typeface="Trebuchet MS"/>
              </a:rPr>
              <a:t> </a:t>
            </a:r>
            <a:r>
              <a:rPr sz="1400" spc="-55" dirty="0">
                <a:latin typeface="Trebuchet MS"/>
                <a:cs typeface="Trebuchet MS"/>
              </a:rPr>
              <a:t>customer</a:t>
            </a:r>
            <a:endParaRPr sz="14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00744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D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96428"/>
            <a:ext cx="5812482" cy="39195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7386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166"/>
            <a:ext cx="5511300" cy="857400"/>
          </a:xfrm>
        </p:spPr>
        <p:txBody>
          <a:bodyPr/>
          <a:lstStyle/>
          <a:p>
            <a:r>
              <a:rPr lang="en-ID" sz="2400" dirty="0" err="1" smtClean="0"/>
              <a:t>Pemilihan</a:t>
            </a:r>
            <a:r>
              <a:rPr lang="en-ID" sz="2400" dirty="0" smtClean="0"/>
              <a:t> </a:t>
            </a:r>
            <a:r>
              <a:rPr lang="en-ID" sz="2400" dirty="0" err="1" smtClean="0"/>
              <a:t>Fitur</a:t>
            </a:r>
            <a:r>
              <a:rPr lang="en-ID" sz="2400" dirty="0" smtClean="0"/>
              <a:t> </a:t>
            </a:r>
            <a:r>
              <a:rPr lang="en-ID" sz="2400" dirty="0" err="1" smtClean="0"/>
              <a:t>Untuk</a:t>
            </a:r>
            <a:r>
              <a:rPr lang="en-ID" sz="2400" dirty="0" smtClean="0"/>
              <a:t> </a:t>
            </a:r>
            <a:r>
              <a:rPr lang="en-ID" sz="2400" dirty="0" err="1" smtClean="0"/>
              <a:t>Klasifikasi</a:t>
            </a:r>
            <a:endParaRPr lang="en-US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D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grpSp>
        <p:nvGrpSpPr>
          <p:cNvPr id="5" name="object 3"/>
          <p:cNvGrpSpPr/>
          <p:nvPr/>
        </p:nvGrpSpPr>
        <p:grpSpPr>
          <a:xfrm>
            <a:off x="3685956" y="1275606"/>
            <a:ext cx="1725295" cy="941705"/>
            <a:chOff x="4173385" y="2274049"/>
            <a:chExt cx="1725295" cy="941705"/>
          </a:xfrm>
        </p:grpSpPr>
        <p:sp>
          <p:nvSpPr>
            <p:cNvPr id="6" name="object 4"/>
            <p:cNvSpPr/>
            <p:nvPr/>
          </p:nvSpPr>
          <p:spPr>
            <a:xfrm>
              <a:off x="4178147" y="2395308"/>
              <a:ext cx="1715770" cy="815975"/>
            </a:xfrm>
            <a:custGeom>
              <a:avLst/>
              <a:gdLst/>
              <a:ahLst/>
              <a:cxnLst/>
              <a:rect l="l" t="t" r="r" b="b"/>
              <a:pathLst>
                <a:path w="1715770" h="815975">
                  <a:moveTo>
                    <a:pt x="1715401" y="0"/>
                  </a:moveTo>
                  <a:lnTo>
                    <a:pt x="1684763" y="30969"/>
                  </a:lnTo>
                  <a:lnTo>
                    <a:pt x="1632818" y="49938"/>
                  </a:lnTo>
                  <a:lnTo>
                    <a:pt x="1558485" y="67184"/>
                  </a:lnTo>
                  <a:lnTo>
                    <a:pt x="1513679" y="75057"/>
                  </a:lnTo>
                  <a:lnTo>
                    <a:pt x="1464184" y="82375"/>
                  </a:lnTo>
                  <a:lnTo>
                    <a:pt x="1410303" y="89097"/>
                  </a:lnTo>
                  <a:lnTo>
                    <a:pt x="1352339" y="95183"/>
                  </a:lnTo>
                  <a:lnTo>
                    <a:pt x="1290595" y="100591"/>
                  </a:lnTo>
                  <a:lnTo>
                    <a:pt x="1225372" y="105280"/>
                  </a:lnTo>
                  <a:lnTo>
                    <a:pt x="1156975" y="109208"/>
                  </a:lnTo>
                  <a:lnTo>
                    <a:pt x="1085706" y="112335"/>
                  </a:lnTo>
                  <a:lnTo>
                    <a:pt x="1011868" y="114620"/>
                  </a:lnTo>
                  <a:lnTo>
                    <a:pt x="935763" y="116021"/>
                  </a:lnTo>
                  <a:lnTo>
                    <a:pt x="857694" y="116497"/>
                  </a:lnTo>
                  <a:lnTo>
                    <a:pt x="779627" y="116021"/>
                  </a:lnTo>
                  <a:lnTo>
                    <a:pt x="703524" y="114620"/>
                  </a:lnTo>
                  <a:lnTo>
                    <a:pt x="629687" y="112335"/>
                  </a:lnTo>
                  <a:lnTo>
                    <a:pt x="558419" y="109208"/>
                  </a:lnTo>
                  <a:lnTo>
                    <a:pt x="490023" y="105280"/>
                  </a:lnTo>
                  <a:lnTo>
                    <a:pt x="424802" y="100591"/>
                  </a:lnTo>
                  <a:lnTo>
                    <a:pt x="363059" y="95183"/>
                  </a:lnTo>
                  <a:lnTo>
                    <a:pt x="305095" y="89097"/>
                  </a:lnTo>
                  <a:lnTo>
                    <a:pt x="251215" y="82375"/>
                  </a:lnTo>
                  <a:lnTo>
                    <a:pt x="201721" y="75057"/>
                  </a:lnTo>
                  <a:lnTo>
                    <a:pt x="156915" y="67184"/>
                  </a:lnTo>
                  <a:lnTo>
                    <a:pt x="117101" y="58797"/>
                  </a:lnTo>
                  <a:lnTo>
                    <a:pt x="53660" y="40649"/>
                  </a:lnTo>
                  <a:lnTo>
                    <a:pt x="13818" y="20940"/>
                  </a:lnTo>
                  <a:lnTo>
                    <a:pt x="0" y="0"/>
                  </a:lnTo>
                  <a:lnTo>
                    <a:pt x="0" y="698995"/>
                  </a:lnTo>
                  <a:lnTo>
                    <a:pt x="30638" y="729969"/>
                  </a:lnTo>
                  <a:lnTo>
                    <a:pt x="82582" y="748942"/>
                  </a:lnTo>
                  <a:lnTo>
                    <a:pt x="156915" y="766189"/>
                  </a:lnTo>
                  <a:lnTo>
                    <a:pt x="201721" y="774062"/>
                  </a:lnTo>
                  <a:lnTo>
                    <a:pt x="251215" y="781381"/>
                  </a:lnTo>
                  <a:lnTo>
                    <a:pt x="305095" y="788104"/>
                  </a:lnTo>
                  <a:lnTo>
                    <a:pt x="363059" y="794191"/>
                  </a:lnTo>
                  <a:lnTo>
                    <a:pt x="424802" y="799599"/>
                  </a:lnTo>
                  <a:lnTo>
                    <a:pt x="490023" y="804287"/>
                  </a:lnTo>
                  <a:lnTo>
                    <a:pt x="558419" y="808216"/>
                  </a:lnTo>
                  <a:lnTo>
                    <a:pt x="629687" y="811343"/>
                  </a:lnTo>
                  <a:lnTo>
                    <a:pt x="703524" y="813628"/>
                  </a:lnTo>
                  <a:lnTo>
                    <a:pt x="779627" y="815029"/>
                  </a:lnTo>
                  <a:lnTo>
                    <a:pt x="857694" y="815505"/>
                  </a:lnTo>
                  <a:lnTo>
                    <a:pt x="935763" y="815029"/>
                  </a:lnTo>
                  <a:lnTo>
                    <a:pt x="1011868" y="813628"/>
                  </a:lnTo>
                  <a:lnTo>
                    <a:pt x="1085706" y="811343"/>
                  </a:lnTo>
                  <a:lnTo>
                    <a:pt x="1156975" y="808216"/>
                  </a:lnTo>
                  <a:lnTo>
                    <a:pt x="1225372" y="804287"/>
                  </a:lnTo>
                  <a:lnTo>
                    <a:pt x="1290595" y="799599"/>
                  </a:lnTo>
                  <a:lnTo>
                    <a:pt x="1352339" y="794191"/>
                  </a:lnTo>
                  <a:lnTo>
                    <a:pt x="1410303" y="788104"/>
                  </a:lnTo>
                  <a:lnTo>
                    <a:pt x="1464184" y="781381"/>
                  </a:lnTo>
                  <a:lnTo>
                    <a:pt x="1513679" y="774062"/>
                  </a:lnTo>
                  <a:lnTo>
                    <a:pt x="1558485" y="766189"/>
                  </a:lnTo>
                  <a:lnTo>
                    <a:pt x="1598299" y="757801"/>
                  </a:lnTo>
                  <a:lnTo>
                    <a:pt x="1661741" y="739651"/>
                  </a:lnTo>
                  <a:lnTo>
                    <a:pt x="1701582" y="719939"/>
                  </a:lnTo>
                  <a:lnTo>
                    <a:pt x="1715401" y="698995"/>
                  </a:lnTo>
                  <a:lnTo>
                    <a:pt x="1715401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/>
            <p:cNvSpPr/>
            <p:nvPr/>
          </p:nvSpPr>
          <p:spPr>
            <a:xfrm>
              <a:off x="4178147" y="2278811"/>
              <a:ext cx="1715770" cy="233045"/>
            </a:xfrm>
            <a:custGeom>
              <a:avLst/>
              <a:gdLst/>
              <a:ahLst/>
              <a:cxnLst/>
              <a:rect l="l" t="t" r="r" b="b"/>
              <a:pathLst>
                <a:path w="1715770" h="233044">
                  <a:moveTo>
                    <a:pt x="857694" y="0"/>
                  </a:moveTo>
                  <a:lnTo>
                    <a:pt x="779627" y="476"/>
                  </a:lnTo>
                  <a:lnTo>
                    <a:pt x="703524" y="1876"/>
                  </a:lnTo>
                  <a:lnTo>
                    <a:pt x="629687" y="4161"/>
                  </a:lnTo>
                  <a:lnTo>
                    <a:pt x="558419" y="7288"/>
                  </a:lnTo>
                  <a:lnTo>
                    <a:pt x="490023" y="11216"/>
                  </a:lnTo>
                  <a:lnTo>
                    <a:pt x="424802" y="15905"/>
                  </a:lnTo>
                  <a:lnTo>
                    <a:pt x="363059" y="21313"/>
                  </a:lnTo>
                  <a:lnTo>
                    <a:pt x="305095" y="27399"/>
                  </a:lnTo>
                  <a:lnTo>
                    <a:pt x="251215" y="34121"/>
                  </a:lnTo>
                  <a:lnTo>
                    <a:pt x="201721" y="41440"/>
                  </a:lnTo>
                  <a:lnTo>
                    <a:pt x="156915" y="49312"/>
                  </a:lnTo>
                  <a:lnTo>
                    <a:pt x="117101" y="57699"/>
                  </a:lnTo>
                  <a:lnTo>
                    <a:pt x="53660" y="75848"/>
                  </a:lnTo>
                  <a:lnTo>
                    <a:pt x="13818" y="95556"/>
                  </a:lnTo>
                  <a:lnTo>
                    <a:pt x="0" y="116497"/>
                  </a:lnTo>
                  <a:lnTo>
                    <a:pt x="3505" y="127100"/>
                  </a:lnTo>
                  <a:lnTo>
                    <a:pt x="53660" y="157146"/>
                  </a:lnTo>
                  <a:lnTo>
                    <a:pt x="117101" y="175294"/>
                  </a:lnTo>
                  <a:lnTo>
                    <a:pt x="156915" y="183681"/>
                  </a:lnTo>
                  <a:lnTo>
                    <a:pt x="201721" y="191554"/>
                  </a:lnTo>
                  <a:lnTo>
                    <a:pt x="251215" y="198872"/>
                  </a:lnTo>
                  <a:lnTo>
                    <a:pt x="305095" y="205595"/>
                  </a:lnTo>
                  <a:lnTo>
                    <a:pt x="363059" y="211680"/>
                  </a:lnTo>
                  <a:lnTo>
                    <a:pt x="424802" y="217088"/>
                  </a:lnTo>
                  <a:lnTo>
                    <a:pt x="490023" y="221777"/>
                  </a:lnTo>
                  <a:lnTo>
                    <a:pt x="558419" y="225705"/>
                  </a:lnTo>
                  <a:lnTo>
                    <a:pt x="629687" y="228832"/>
                  </a:lnTo>
                  <a:lnTo>
                    <a:pt x="703524" y="231117"/>
                  </a:lnTo>
                  <a:lnTo>
                    <a:pt x="779627" y="232518"/>
                  </a:lnTo>
                  <a:lnTo>
                    <a:pt x="857694" y="232994"/>
                  </a:lnTo>
                  <a:lnTo>
                    <a:pt x="935763" y="232518"/>
                  </a:lnTo>
                  <a:lnTo>
                    <a:pt x="1011868" y="231117"/>
                  </a:lnTo>
                  <a:lnTo>
                    <a:pt x="1085706" y="228832"/>
                  </a:lnTo>
                  <a:lnTo>
                    <a:pt x="1156975" y="225705"/>
                  </a:lnTo>
                  <a:lnTo>
                    <a:pt x="1225372" y="221777"/>
                  </a:lnTo>
                  <a:lnTo>
                    <a:pt x="1290595" y="217088"/>
                  </a:lnTo>
                  <a:lnTo>
                    <a:pt x="1352339" y="211680"/>
                  </a:lnTo>
                  <a:lnTo>
                    <a:pt x="1410303" y="205595"/>
                  </a:lnTo>
                  <a:lnTo>
                    <a:pt x="1464184" y="198872"/>
                  </a:lnTo>
                  <a:lnTo>
                    <a:pt x="1513679" y="191554"/>
                  </a:lnTo>
                  <a:lnTo>
                    <a:pt x="1558485" y="183681"/>
                  </a:lnTo>
                  <a:lnTo>
                    <a:pt x="1598299" y="175294"/>
                  </a:lnTo>
                  <a:lnTo>
                    <a:pt x="1661741" y="157146"/>
                  </a:lnTo>
                  <a:lnTo>
                    <a:pt x="1701582" y="137437"/>
                  </a:lnTo>
                  <a:lnTo>
                    <a:pt x="1715401" y="116497"/>
                  </a:lnTo>
                  <a:lnTo>
                    <a:pt x="1711896" y="105893"/>
                  </a:lnTo>
                  <a:lnTo>
                    <a:pt x="1661741" y="75848"/>
                  </a:lnTo>
                  <a:lnTo>
                    <a:pt x="1598299" y="57699"/>
                  </a:lnTo>
                  <a:lnTo>
                    <a:pt x="1558485" y="49312"/>
                  </a:lnTo>
                  <a:lnTo>
                    <a:pt x="1513679" y="41440"/>
                  </a:lnTo>
                  <a:lnTo>
                    <a:pt x="1464184" y="34121"/>
                  </a:lnTo>
                  <a:lnTo>
                    <a:pt x="1410303" y="27399"/>
                  </a:lnTo>
                  <a:lnTo>
                    <a:pt x="1352339" y="21313"/>
                  </a:lnTo>
                  <a:lnTo>
                    <a:pt x="1290595" y="15905"/>
                  </a:lnTo>
                  <a:lnTo>
                    <a:pt x="1225372" y="11216"/>
                  </a:lnTo>
                  <a:lnTo>
                    <a:pt x="1156975" y="7288"/>
                  </a:lnTo>
                  <a:lnTo>
                    <a:pt x="1085706" y="4161"/>
                  </a:lnTo>
                  <a:lnTo>
                    <a:pt x="1011868" y="1876"/>
                  </a:lnTo>
                  <a:lnTo>
                    <a:pt x="935763" y="476"/>
                  </a:lnTo>
                  <a:lnTo>
                    <a:pt x="85769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/>
            <p:cNvSpPr/>
            <p:nvPr/>
          </p:nvSpPr>
          <p:spPr>
            <a:xfrm>
              <a:off x="4178147" y="2278811"/>
              <a:ext cx="1715770" cy="932180"/>
            </a:xfrm>
            <a:custGeom>
              <a:avLst/>
              <a:gdLst/>
              <a:ahLst/>
              <a:cxnLst/>
              <a:rect l="l" t="t" r="r" b="b"/>
              <a:pathLst>
                <a:path w="1715770" h="932180">
                  <a:moveTo>
                    <a:pt x="1715391" y="116499"/>
                  </a:moveTo>
                  <a:lnTo>
                    <a:pt x="1684754" y="147469"/>
                  </a:lnTo>
                  <a:lnTo>
                    <a:pt x="1632810" y="166439"/>
                  </a:lnTo>
                  <a:lnTo>
                    <a:pt x="1558477" y="183685"/>
                  </a:lnTo>
                  <a:lnTo>
                    <a:pt x="1513672" y="191558"/>
                  </a:lnTo>
                  <a:lnTo>
                    <a:pt x="1464178" y="198876"/>
                  </a:lnTo>
                  <a:lnTo>
                    <a:pt x="1410298" y="205599"/>
                  </a:lnTo>
                  <a:lnTo>
                    <a:pt x="1352335" y="211684"/>
                  </a:lnTo>
                  <a:lnTo>
                    <a:pt x="1290591" y="217092"/>
                  </a:lnTo>
                  <a:lnTo>
                    <a:pt x="1225370" y="221781"/>
                  </a:lnTo>
                  <a:lnTo>
                    <a:pt x="1156975" y="225709"/>
                  </a:lnTo>
                  <a:lnTo>
                    <a:pt x="1085707" y="228836"/>
                  </a:lnTo>
                  <a:lnTo>
                    <a:pt x="1011870" y="231121"/>
                  </a:lnTo>
                  <a:lnTo>
                    <a:pt x="935766" y="232522"/>
                  </a:lnTo>
                  <a:lnTo>
                    <a:pt x="857699" y="232998"/>
                  </a:lnTo>
                  <a:lnTo>
                    <a:pt x="779631" y="232522"/>
                  </a:lnTo>
                  <a:lnTo>
                    <a:pt x="703526" y="231121"/>
                  </a:lnTo>
                  <a:lnTo>
                    <a:pt x="629688" y="228836"/>
                  </a:lnTo>
                  <a:lnTo>
                    <a:pt x="558420" y="225709"/>
                  </a:lnTo>
                  <a:lnTo>
                    <a:pt x="490023" y="221781"/>
                  </a:lnTo>
                  <a:lnTo>
                    <a:pt x="424801" y="217092"/>
                  </a:lnTo>
                  <a:lnTo>
                    <a:pt x="363057" y="211684"/>
                  </a:lnTo>
                  <a:lnTo>
                    <a:pt x="305094" y="205599"/>
                  </a:lnTo>
                  <a:lnTo>
                    <a:pt x="251214" y="198876"/>
                  </a:lnTo>
                  <a:lnTo>
                    <a:pt x="201719" y="191558"/>
                  </a:lnTo>
                  <a:lnTo>
                    <a:pt x="156914" y="183685"/>
                  </a:lnTo>
                  <a:lnTo>
                    <a:pt x="117100" y="175298"/>
                  </a:lnTo>
                  <a:lnTo>
                    <a:pt x="53659" y="157149"/>
                  </a:lnTo>
                  <a:lnTo>
                    <a:pt x="13818" y="137440"/>
                  </a:lnTo>
                  <a:lnTo>
                    <a:pt x="0" y="116499"/>
                  </a:lnTo>
                  <a:lnTo>
                    <a:pt x="3505" y="105895"/>
                  </a:lnTo>
                  <a:lnTo>
                    <a:pt x="53659" y="75849"/>
                  </a:lnTo>
                  <a:lnTo>
                    <a:pt x="117100" y="57699"/>
                  </a:lnTo>
                  <a:lnTo>
                    <a:pt x="156914" y="49313"/>
                  </a:lnTo>
                  <a:lnTo>
                    <a:pt x="201719" y="41440"/>
                  </a:lnTo>
                  <a:lnTo>
                    <a:pt x="251214" y="34121"/>
                  </a:lnTo>
                  <a:lnTo>
                    <a:pt x="305094" y="27399"/>
                  </a:lnTo>
                  <a:lnTo>
                    <a:pt x="363057" y="21313"/>
                  </a:lnTo>
                  <a:lnTo>
                    <a:pt x="424801" y="15905"/>
                  </a:lnTo>
                  <a:lnTo>
                    <a:pt x="490023" y="11216"/>
                  </a:lnTo>
                  <a:lnTo>
                    <a:pt x="558420" y="7288"/>
                  </a:lnTo>
                  <a:lnTo>
                    <a:pt x="629688" y="4161"/>
                  </a:lnTo>
                  <a:lnTo>
                    <a:pt x="703526" y="1876"/>
                  </a:lnTo>
                  <a:lnTo>
                    <a:pt x="779631" y="476"/>
                  </a:lnTo>
                  <a:lnTo>
                    <a:pt x="857699" y="0"/>
                  </a:lnTo>
                  <a:lnTo>
                    <a:pt x="935766" y="476"/>
                  </a:lnTo>
                  <a:lnTo>
                    <a:pt x="1011870" y="1876"/>
                  </a:lnTo>
                  <a:lnTo>
                    <a:pt x="1085707" y="4161"/>
                  </a:lnTo>
                  <a:lnTo>
                    <a:pt x="1156975" y="7288"/>
                  </a:lnTo>
                  <a:lnTo>
                    <a:pt x="1225370" y="11216"/>
                  </a:lnTo>
                  <a:lnTo>
                    <a:pt x="1290591" y="15905"/>
                  </a:lnTo>
                  <a:lnTo>
                    <a:pt x="1352335" y="21313"/>
                  </a:lnTo>
                  <a:lnTo>
                    <a:pt x="1410298" y="27399"/>
                  </a:lnTo>
                  <a:lnTo>
                    <a:pt x="1464178" y="34121"/>
                  </a:lnTo>
                  <a:lnTo>
                    <a:pt x="1513672" y="41440"/>
                  </a:lnTo>
                  <a:lnTo>
                    <a:pt x="1558477" y="49313"/>
                  </a:lnTo>
                  <a:lnTo>
                    <a:pt x="1598291" y="57699"/>
                  </a:lnTo>
                  <a:lnTo>
                    <a:pt x="1661732" y="75849"/>
                  </a:lnTo>
                  <a:lnTo>
                    <a:pt x="1701573" y="95558"/>
                  </a:lnTo>
                  <a:lnTo>
                    <a:pt x="1715391" y="116499"/>
                  </a:lnTo>
                  <a:close/>
                </a:path>
                <a:path w="1715770" h="932180">
                  <a:moveTo>
                    <a:pt x="1715391" y="116499"/>
                  </a:moveTo>
                  <a:lnTo>
                    <a:pt x="1715391" y="815500"/>
                  </a:lnTo>
                  <a:lnTo>
                    <a:pt x="1711886" y="826104"/>
                  </a:lnTo>
                  <a:lnTo>
                    <a:pt x="1661732" y="856150"/>
                  </a:lnTo>
                  <a:lnTo>
                    <a:pt x="1598291" y="874298"/>
                  </a:lnTo>
                  <a:lnTo>
                    <a:pt x="1558477" y="882685"/>
                  </a:lnTo>
                  <a:lnTo>
                    <a:pt x="1513672" y="890558"/>
                  </a:lnTo>
                  <a:lnTo>
                    <a:pt x="1464178" y="897876"/>
                  </a:lnTo>
                  <a:lnTo>
                    <a:pt x="1410298" y="904599"/>
                  </a:lnTo>
                  <a:lnTo>
                    <a:pt x="1352335" y="910685"/>
                  </a:lnTo>
                  <a:lnTo>
                    <a:pt x="1290591" y="916093"/>
                  </a:lnTo>
                  <a:lnTo>
                    <a:pt x="1225370" y="920781"/>
                  </a:lnTo>
                  <a:lnTo>
                    <a:pt x="1156975" y="924710"/>
                  </a:lnTo>
                  <a:lnTo>
                    <a:pt x="1085707" y="927837"/>
                  </a:lnTo>
                  <a:lnTo>
                    <a:pt x="1011870" y="930121"/>
                  </a:lnTo>
                  <a:lnTo>
                    <a:pt x="935766" y="931522"/>
                  </a:lnTo>
                  <a:lnTo>
                    <a:pt x="857699" y="931998"/>
                  </a:lnTo>
                  <a:lnTo>
                    <a:pt x="779631" y="931522"/>
                  </a:lnTo>
                  <a:lnTo>
                    <a:pt x="703526" y="930121"/>
                  </a:lnTo>
                  <a:lnTo>
                    <a:pt x="629688" y="927837"/>
                  </a:lnTo>
                  <a:lnTo>
                    <a:pt x="558420" y="924710"/>
                  </a:lnTo>
                  <a:lnTo>
                    <a:pt x="490023" y="920781"/>
                  </a:lnTo>
                  <a:lnTo>
                    <a:pt x="424801" y="916093"/>
                  </a:lnTo>
                  <a:lnTo>
                    <a:pt x="363057" y="910685"/>
                  </a:lnTo>
                  <a:lnTo>
                    <a:pt x="305094" y="904599"/>
                  </a:lnTo>
                  <a:lnTo>
                    <a:pt x="251214" y="897876"/>
                  </a:lnTo>
                  <a:lnTo>
                    <a:pt x="201719" y="890558"/>
                  </a:lnTo>
                  <a:lnTo>
                    <a:pt x="156914" y="882685"/>
                  </a:lnTo>
                  <a:lnTo>
                    <a:pt x="117100" y="874298"/>
                  </a:lnTo>
                  <a:lnTo>
                    <a:pt x="53659" y="856150"/>
                  </a:lnTo>
                  <a:lnTo>
                    <a:pt x="13818" y="836441"/>
                  </a:lnTo>
                  <a:lnTo>
                    <a:pt x="0" y="815500"/>
                  </a:lnTo>
                  <a:lnTo>
                    <a:pt x="0" y="116499"/>
                  </a:lnTo>
                </a:path>
              </a:pathLst>
            </a:custGeom>
            <a:ln w="9425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7"/>
          <p:cNvSpPr txBox="1"/>
          <p:nvPr/>
        </p:nvSpPr>
        <p:spPr>
          <a:xfrm>
            <a:off x="4132056" y="1681052"/>
            <a:ext cx="833119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spc="-55" dirty="0">
                <a:latin typeface="Trebuchet MS"/>
                <a:cs typeface="Trebuchet MS"/>
              </a:rPr>
              <a:t>All</a:t>
            </a:r>
            <a:r>
              <a:rPr sz="1300" spc="-150" dirty="0">
                <a:latin typeface="Trebuchet MS"/>
                <a:cs typeface="Trebuchet MS"/>
              </a:rPr>
              <a:t> </a:t>
            </a:r>
            <a:r>
              <a:rPr sz="1300" spc="-50" dirty="0">
                <a:latin typeface="Trebuchet MS"/>
                <a:cs typeface="Trebuchet MS"/>
              </a:rPr>
              <a:t>Features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10" name="object 8"/>
          <p:cNvGrpSpPr/>
          <p:nvPr/>
        </p:nvGrpSpPr>
        <p:grpSpPr>
          <a:xfrm>
            <a:off x="679247" y="2208637"/>
            <a:ext cx="5911850" cy="1724025"/>
            <a:chOff x="1166676" y="3207080"/>
            <a:chExt cx="5911850" cy="1724025"/>
          </a:xfrm>
        </p:grpSpPr>
        <p:sp>
          <p:nvSpPr>
            <p:cNvPr id="11" name="object 9"/>
            <p:cNvSpPr/>
            <p:nvPr/>
          </p:nvSpPr>
          <p:spPr>
            <a:xfrm>
              <a:off x="2742006" y="3207079"/>
              <a:ext cx="4336415" cy="1163955"/>
            </a:xfrm>
            <a:custGeom>
              <a:avLst/>
              <a:gdLst/>
              <a:ahLst/>
              <a:cxnLst/>
              <a:rect l="l" t="t" r="r" b="b"/>
              <a:pathLst>
                <a:path w="4336415" h="1163954">
                  <a:moveTo>
                    <a:pt x="1903768" y="7353"/>
                  </a:moveTo>
                  <a:lnTo>
                    <a:pt x="1899361" y="114"/>
                  </a:lnTo>
                  <a:lnTo>
                    <a:pt x="46050" y="1130757"/>
                  </a:lnTo>
                  <a:lnTo>
                    <a:pt x="33553" y="1110208"/>
                  </a:lnTo>
                  <a:lnTo>
                    <a:pt x="0" y="1163815"/>
                  </a:lnTo>
                  <a:lnTo>
                    <a:pt x="62953" y="1158532"/>
                  </a:lnTo>
                  <a:lnTo>
                    <a:pt x="53441" y="1142898"/>
                  </a:lnTo>
                  <a:lnTo>
                    <a:pt x="50457" y="1137996"/>
                  </a:lnTo>
                  <a:lnTo>
                    <a:pt x="1903768" y="7353"/>
                  </a:lnTo>
                  <a:close/>
                </a:path>
                <a:path w="4336415" h="1163954">
                  <a:moveTo>
                    <a:pt x="4335932" y="961999"/>
                  </a:moveTo>
                  <a:lnTo>
                    <a:pt x="4322838" y="943330"/>
                  </a:lnTo>
                  <a:lnTo>
                    <a:pt x="4299623" y="910221"/>
                  </a:lnTo>
                  <a:lnTo>
                    <a:pt x="4288206" y="931392"/>
                  </a:lnTo>
                  <a:lnTo>
                    <a:pt x="2564917" y="0"/>
                  </a:lnTo>
                  <a:lnTo>
                    <a:pt x="2560891" y="7454"/>
                  </a:lnTo>
                  <a:lnTo>
                    <a:pt x="4284180" y="938860"/>
                  </a:lnTo>
                  <a:lnTo>
                    <a:pt x="4272775" y="960018"/>
                  </a:lnTo>
                  <a:lnTo>
                    <a:pt x="4335932" y="961999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0"/>
            <p:cNvSpPr/>
            <p:nvPr/>
          </p:nvSpPr>
          <p:spPr>
            <a:xfrm>
              <a:off x="1166676" y="4370899"/>
              <a:ext cx="3150870" cy="275590"/>
            </a:xfrm>
            <a:custGeom>
              <a:avLst/>
              <a:gdLst/>
              <a:ahLst/>
              <a:cxnLst/>
              <a:rect l="l" t="t" r="r" b="b"/>
              <a:pathLst>
                <a:path w="3150870" h="275589">
                  <a:moveTo>
                    <a:pt x="3150654" y="0"/>
                  </a:moveTo>
                  <a:lnTo>
                    <a:pt x="0" y="0"/>
                  </a:lnTo>
                  <a:lnTo>
                    <a:pt x="0" y="275382"/>
                  </a:lnTo>
                  <a:lnTo>
                    <a:pt x="3150654" y="275382"/>
                  </a:lnTo>
                  <a:lnTo>
                    <a:pt x="3150654" y="0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1"/>
            <p:cNvSpPr/>
            <p:nvPr/>
          </p:nvSpPr>
          <p:spPr>
            <a:xfrm>
              <a:off x="1166672" y="4646294"/>
              <a:ext cx="3150870" cy="275590"/>
            </a:xfrm>
            <a:custGeom>
              <a:avLst/>
              <a:gdLst/>
              <a:ahLst/>
              <a:cxnLst/>
              <a:rect l="l" t="t" r="r" b="b"/>
              <a:pathLst>
                <a:path w="3150870" h="275589">
                  <a:moveTo>
                    <a:pt x="1050213" y="0"/>
                  </a:moveTo>
                  <a:lnTo>
                    <a:pt x="0" y="0"/>
                  </a:lnTo>
                  <a:lnTo>
                    <a:pt x="0" y="275374"/>
                  </a:lnTo>
                  <a:lnTo>
                    <a:pt x="1050213" y="275374"/>
                  </a:lnTo>
                  <a:lnTo>
                    <a:pt x="1050213" y="0"/>
                  </a:lnTo>
                  <a:close/>
                </a:path>
                <a:path w="3150870" h="275589">
                  <a:moveTo>
                    <a:pt x="3150654" y="0"/>
                  </a:moveTo>
                  <a:lnTo>
                    <a:pt x="2100440" y="0"/>
                  </a:lnTo>
                  <a:lnTo>
                    <a:pt x="1050226" y="0"/>
                  </a:lnTo>
                  <a:lnTo>
                    <a:pt x="1050226" y="275374"/>
                  </a:lnTo>
                  <a:lnTo>
                    <a:pt x="2100440" y="275374"/>
                  </a:lnTo>
                  <a:lnTo>
                    <a:pt x="3150654" y="275374"/>
                  </a:lnTo>
                  <a:lnTo>
                    <a:pt x="3150654" y="0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2"/>
            <p:cNvSpPr/>
            <p:nvPr/>
          </p:nvSpPr>
          <p:spPr>
            <a:xfrm>
              <a:off x="1166676" y="4646278"/>
              <a:ext cx="3150870" cy="0"/>
            </a:xfrm>
            <a:custGeom>
              <a:avLst/>
              <a:gdLst/>
              <a:ahLst/>
              <a:cxnLst/>
              <a:rect l="l" t="t" r="r" b="b"/>
              <a:pathLst>
                <a:path w="3150870">
                  <a:moveTo>
                    <a:pt x="0" y="0"/>
                  </a:moveTo>
                  <a:lnTo>
                    <a:pt x="3150649" y="0"/>
                  </a:lnTo>
                </a:path>
              </a:pathLst>
            </a:custGeom>
            <a:ln w="188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3"/>
            <p:cNvSpPr/>
            <p:nvPr/>
          </p:nvSpPr>
          <p:spPr>
            <a:xfrm>
              <a:off x="1166676" y="4361464"/>
              <a:ext cx="3150870" cy="19050"/>
            </a:xfrm>
            <a:custGeom>
              <a:avLst/>
              <a:gdLst/>
              <a:ahLst/>
              <a:cxnLst/>
              <a:rect l="l" t="t" r="r" b="b"/>
              <a:pathLst>
                <a:path w="3150870" h="19050">
                  <a:moveTo>
                    <a:pt x="0" y="0"/>
                  </a:moveTo>
                  <a:lnTo>
                    <a:pt x="3150649" y="0"/>
                  </a:lnTo>
                  <a:lnTo>
                    <a:pt x="3150649" y="18861"/>
                  </a:lnTo>
                  <a:lnTo>
                    <a:pt x="0" y="188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4"/>
            <p:cNvSpPr/>
            <p:nvPr/>
          </p:nvSpPr>
          <p:spPr>
            <a:xfrm>
              <a:off x="1166676" y="4921661"/>
              <a:ext cx="3150870" cy="0"/>
            </a:xfrm>
            <a:custGeom>
              <a:avLst/>
              <a:gdLst/>
              <a:ahLst/>
              <a:cxnLst/>
              <a:rect l="l" t="t" r="r" b="b"/>
              <a:pathLst>
                <a:path w="3150870">
                  <a:moveTo>
                    <a:pt x="0" y="0"/>
                  </a:moveTo>
                  <a:lnTo>
                    <a:pt x="3150649" y="0"/>
                  </a:lnTo>
                </a:path>
              </a:pathLst>
            </a:custGeom>
            <a:ln w="188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5"/>
          <p:cNvSpPr txBox="1"/>
          <p:nvPr/>
        </p:nvSpPr>
        <p:spPr>
          <a:xfrm>
            <a:off x="679247" y="3381883"/>
            <a:ext cx="3150870" cy="256540"/>
          </a:xfrm>
          <a:prstGeom prst="rect">
            <a:avLst/>
          </a:prstGeom>
          <a:solidFill>
            <a:srgbClr val="A5A5A5"/>
          </a:solidFill>
        </p:spPr>
        <p:txBody>
          <a:bodyPr vert="horz" wrap="square" lIns="0" tIns="22225" rIns="0" bIns="0" rtlCol="0">
            <a:spAutoFit/>
          </a:bodyPr>
          <a:lstStyle/>
          <a:p>
            <a:pPr marL="977900">
              <a:lnSpc>
                <a:spcPct val="100000"/>
              </a:lnSpc>
              <a:spcBef>
                <a:spcPts val="175"/>
              </a:spcBef>
            </a:pPr>
            <a:r>
              <a:rPr sz="1300" b="1" dirty="0">
                <a:solidFill>
                  <a:srgbClr val="FFFFFF"/>
                </a:solidFill>
                <a:latin typeface="Trebuchet MS"/>
                <a:cs typeface="Trebuchet MS"/>
              </a:rPr>
              <a:t>RFM</a:t>
            </a:r>
            <a:r>
              <a:rPr sz="1300" b="1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b="1" spc="-65" dirty="0">
                <a:solidFill>
                  <a:srgbClr val="FFFFFF"/>
                </a:solidFill>
                <a:latin typeface="Trebuchet MS"/>
                <a:cs typeface="Trebuchet MS"/>
              </a:rPr>
              <a:t>CLUSTERING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18" name="object 16"/>
          <p:cNvSpPr txBox="1"/>
          <p:nvPr/>
        </p:nvSpPr>
        <p:spPr>
          <a:xfrm>
            <a:off x="747065" y="3662253"/>
            <a:ext cx="2900680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  <a:tabLst>
                <a:tab pos="1049655" algn="l"/>
                <a:tab pos="2099945" algn="l"/>
              </a:tabLst>
            </a:pPr>
            <a:r>
              <a:rPr sz="1300" spc="-50" dirty="0">
                <a:latin typeface="Trebuchet MS"/>
                <a:cs typeface="Trebuchet MS"/>
              </a:rPr>
              <a:t>RECENCY	</a:t>
            </a:r>
            <a:r>
              <a:rPr sz="1300" spc="-40" dirty="0">
                <a:latin typeface="Trebuchet MS"/>
                <a:cs typeface="Trebuchet MS"/>
              </a:rPr>
              <a:t>FREQUENCY	</a:t>
            </a:r>
            <a:r>
              <a:rPr sz="1300" spc="-25" dirty="0">
                <a:latin typeface="Trebuchet MS"/>
                <a:cs typeface="Trebuchet MS"/>
              </a:rPr>
              <a:t>MONETARY</a:t>
            </a:r>
            <a:endParaRPr sz="1300">
              <a:latin typeface="Trebuchet MS"/>
              <a:cs typeface="Trebuchet MS"/>
            </a:endParaRPr>
          </a:p>
        </p:txBody>
      </p:sp>
      <p:graphicFrame>
        <p:nvGraphicFramePr>
          <p:cNvPr id="19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457687"/>
              </p:ext>
            </p:extLst>
          </p:nvPr>
        </p:nvGraphicFramePr>
        <p:xfrm>
          <a:off x="4648146" y="3161205"/>
          <a:ext cx="3884294" cy="9544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7710"/>
                <a:gridCol w="769620"/>
                <a:gridCol w="748665"/>
                <a:gridCol w="798194"/>
                <a:gridCol w="840105"/>
              </a:tblGrid>
              <a:tr h="275383">
                <a:tc gridSpan="5">
                  <a:txBody>
                    <a:bodyPr/>
                    <a:lstStyle/>
                    <a:p>
                      <a:pPr marL="36449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300" b="1" spc="-6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CLUSTERING </a:t>
                      </a:r>
                      <a:r>
                        <a:rPr sz="1300" b="1" spc="-4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BASED </a:t>
                      </a:r>
                      <a:r>
                        <a:rPr sz="1300" b="1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ON </a:t>
                      </a:r>
                      <a:r>
                        <a:rPr sz="1300" b="1" spc="-5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PRODUCT</a:t>
                      </a:r>
                      <a:r>
                        <a:rPr sz="1300" b="1" spc="-24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00" b="1" spc="-9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CATEGORY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3048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679027">
                <a:tc>
                  <a:txBody>
                    <a:bodyPr/>
                    <a:lstStyle/>
                    <a:p>
                      <a:pPr marL="67310" marR="122555">
                        <a:lnSpc>
                          <a:spcPct val="102600"/>
                        </a:lnSpc>
                        <a:spcBef>
                          <a:spcPts val="195"/>
                        </a:spcBef>
                      </a:pPr>
                      <a:r>
                        <a:rPr sz="1300" dirty="0"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1300" spc="-11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300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300" spc="-2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300" dirty="0">
                          <a:latin typeface="Trebuchet MS"/>
                          <a:cs typeface="Trebuchet MS"/>
                        </a:rPr>
                        <a:t>G_  </a:t>
                      </a:r>
                      <a:r>
                        <a:rPr sz="1300" spc="-10" dirty="0">
                          <a:latin typeface="Trebuchet MS"/>
                          <a:cs typeface="Trebuchet MS"/>
                        </a:rPr>
                        <a:t>0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30175" marR="101600">
                        <a:lnSpc>
                          <a:spcPct val="102600"/>
                        </a:lnSpc>
                        <a:spcBef>
                          <a:spcPts val="195"/>
                        </a:spcBef>
                      </a:pPr>
                      <a:r>
                        <a:rPr sz="1300" dirty="0"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1300" spc="-11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300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300" spc="-2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300" dirty="0">
                          <a:latin typeface="Trebuchet MS"/>
                          <a:cs typeface="Trebuchet MS"/>
                        </a:rPr>
                        <a:t>G_  </a:t>
                      </a:r>
                      <a:r>
                        <a:rPr sz="1300" spc="-10" dirty="0">
                          <a:latin typeface="Trebuchet MS"/>
                          <a:cs typeface="Trebuchet MS"/>
                        </a:rPr>
                        <a:t>1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101600">
                        <a:lnSpc>
                          <a:spcPct val="102600"/>
                        </a:lnSpc>
                        <a:spcBef>
                          <a:spcPts val="195"/>
                        </a:spcBef>
                      </a:pPr>
                      <a:r>
                        <a:rPr sz="1300" dirty="0"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1300" spc="-11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300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300" spc="-2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300" dirty="0">
                          <a:latin typeface="Trebuchet MS"/>
                          <a:cs typeface="Trebuchet MS"/>
                        </a:rPr>
                        <a:t>G_  </a:t>
                      </a:r>
                      <a:r>
                        <a:rPr sz="1300" spc="-10" dirty="0">
                          <a:latin typeface="Trebuchet MS"/>
                          <a:cs typeface="Trebuchet MS"/>
                        </a:rPr>
                        <a:t>2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09220" marR="151765">
                        <a:lnSpc>
                          <a:spcPct val="102600"/>
                        </a:lnSpc>
                        <a:spcBef>
                          <a:spcPts val="195"/>
                        </a:spcBef>
                      </a:pPr>
                      <a:r>
                        <a:rPr sz="1300" dirty="0"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1300" spc="-11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300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300" spc="-2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300" dirty="0">
                          <a:latin typeface="Trebuchet MS"/>
                          <a:cs typeface="Trebuchet MS"/>
                        </a:rPr>
                        <a:t>G_  </a:t>
                      </a:r>
                      <a:r>
                        <a:rPr sz="1300" spc="-10" dirty="0">
                          <a:latin typeface="Trebuchet MS"/>
                          <a:cs typeface="Trebuchet MS"/>
                        </a:rPr>
                        <a:t>3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59385" marR="143510">
                        <a:lnSpc>
                          <a:spcPct val="102600"/>
                        </a:lnSpc>
                        <a:spcBef>
                          <a:spcPts val="195"/>
                        </a:spcBef>
                      </a:pPr>
                      <a:r>
                        <a:rPr sz="1300" dirty="0"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1300" spc="-110" dirty="0"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300" spc="-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300" spc="-2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300" dirty="0">
                          <a:latin typeface="Trebuchet MS"/>
                          <a:cs typeface="Trebuchet MS"/>
                        </a:rPr>
                        <a:t>G_  </a:t>
                      </a:r>
                      <a:r>
                        <a:rPr sz="1300" spc="-10" dirty="0">
                          <a:latin typeface="Trebuchet MS"/>
                          <a:cs typeface="Trebuchet MS"/>
                        </a:rPr>
                        <a:t>4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4171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0538"/>
            <a:ext cx="5511300" cy="857400"/>
          </a:xfrm>
        </p:spPr>
        <p:txBody>
          <a:bodyPr/>
          <a:lstStyle/>
          <a:p>
            <a:r>
              <a:rPr lang="en-ID" sz="2800" dirty="0" err="1" smtClean="0"/>
              <a:t>Ringkasan</a:t>
            </a:r>
            <a:r>
              <a:rPr lang="en-ID" sz="2800" dirty="0" smtClean="0"/>
              <a:t> Data </a:t>
            </a:r>
            <a:r>
              <a:rPr lang="en-ID" sz="2800" dirty="0" err="1" smtClean="0"/>
              <a:t>Klasifikasi</a:t>
            </a:r>
            <a:r>
              <a:rPr lang="en-ID" sz="2800" dirty="0" smtClean="0"/>
              <a:t> RFM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D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81125"/>
            <a:ext cx="287655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bject 4"/>
          <p:cNvSpPr/>
          <p:nvPr/>
        </p:nvSpPr>
        <p:spPr>
          <a:xfrm>
            <a:off x="5650421" y="1419622"/>
            <a:ext cx="3026035" cy="2448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/>
          <p:cNvSpPr/>
          <p:nvPr/>
        </p:nvSpPr>
        <p:spPr>
          <a:xfrm>
            <a:off x="3635896" y="2598596"/>
            <a:ext cx="1861755" cy="63439"/>
          </a:xfrm>
          <a:custGeom>
            <a:avLst/>
            <a:gdLst/>
            <a:ahLst/>
            <a:cxnLst/>
            <a:rect l="l" t="t" r="r" b="b"/>
            <a:pathLst>
              <a:path w="1742439" h="57150">
                <a:moveTo>
                  <a:pt x="1685480" y="0"/>
                </a:moveTo>
                <a:lnTo>
                  <a:pt x="1685480" y="56578"/>
                </a:lnTo>
                <a:lnTo>
                  <a:pt x="1733544" y="32524"/>
                </a:lnTo>
                <a:lnTo>
                  <a:pt x="1694903" y="32524"/>
                </a:lnTo>
                <a:lnTo>
                  <a:pt x="1694903" y="24053"/>
                </a:lnTo>
                <a:lnTo>
                  <a:pt x="1733523" y="24053"/>
                </a:lnTo>
                <a:lnTo>
                  <a:pt x="1685480" y="0"/>
                </a:lnTo>
                <a:close/>
              </a:path>
              <a:path w="1742439" h="57150">
                <a:moveTo>
                  <a:pt x="1685480" y="24053"/>
                </a:moveTo>
                <a:lnTo>
                  <a:pt x="0" y="24053"/>
                </a:lnTo>
                <a:lnTo>
                  <a:pt x="0" y="32524"/>
                </a:lnTo>
                <a:lnTo>
                  <a:pt x="1685480" y="32524"/>
                </a:lnTo>
                <a:lnTo>
                  <a:pt x="1685480" y="24053"/>
                </a:lnTo>
                <a:close/>
              </a:path>
              <a:path w="1742439" h="57150">
                <a:moveTo>
                  <a:pt x="1733523" y="24053"/>
                </a:moveTo>
                <a:lnTo>
                  <a:pt x="1694903" y="24053"/>
                </a:lnTo>
                <a:lnTo>
                  <a:pt x="1694903" y="32524"/>
                </a:lnTo>
                <a:lnTo>
                  <a:pt x="1733544" y="32524"/>
                </a:lnTo>
                <a:lnTo>
                  <a:pt x="1741995" y="28295"/>
                </a:lnTo>
                <a:lnTo>
                  <a:pt x="1733523" y="24053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/>
          <p:cNvSpPr txBox="1"/>
          <p:nvPr/>
        </p:nvSpPr>
        <p:spPr>
          <a:xfrm>
            <a:off x="3784105" y="2359214"/>
            <a:ext cx="1535406" cy="21736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spc="-65" dirty="0">
                <a:latin typeface="Trebuchet MS"/>
                <a:cs typeface="Trebuchet MS"/>
              </a:rPr>
              <a:t>Sqrt.</a:t>
            </a:r>
            <a:r>
              <a:rPr sz="1300" spc="-145" dirty="0">
                <a:latin typeface="Trebuchet MS"/>
                <a:cs typeface="Trebuchet MS"/>
              </a:rPr>
              <a:t> </a:t>
            </a:r>
            <a:r>
              <a:rPr sz="1300" spc="-50" dirty="0">
                <a:latin typeface="Trebuchet MS"/>
                <a:cs typeface="Trebuchet MS"/>
              </a:rPr>
              <a:t>Transformation</a:t>
            </a:r>
            <a:endParaRPr sz="13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373134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0538"/>
            <a:ext cx="5511300" cy="857400"/>
          </a:xfrm>
        </p:spPr>
        <p:txBody>
          <a:bodyPr/>
          <a:lstStyle/>
          <a:p>
            <a:r>
              <a:rPr lang="en-ID" sz="2800" dirty="0" err="1" smtClean="0"/>
              <a:t>Memilih</a:t>
            </a:r>
            <a:r>
              <a:rPr lang="en-ID" sz="2800" dirty="0" smtClean="0"/>
              <a:t> </a:t>
            </a:r>
            <a:r>
              <a:rPr lang="en-ID" sz="2800" dirty="0" err="1" smtClean="0"/>
              <a:t>nilai</a:t>
            </a:r>
            <a:r>
              <a:rPr lang="en-ID" sz="2800" dirty="0" smtClean="0"/>
              <a:t> K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D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93" y="1309687"/>
            <a:ext cx="3686175" cy="25241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bject 6"/>
          <p:cNvSpPr/>
          <p:nvPr/>
        </p:nvSpPr>
        <p:spPr>
          <a:xfrm>
            <a:off x="2051720" y="1779662"/>
            <a:ext cx="3480435" cy="1087755"/>
          </a:xfrm>
          <a:custGeom>
            <a:avLst/>
            <a:gdLst/>
            <a:ahLst/>
            <a:cxnLst/>
            <a:rect l="l" t="t" r="r" b="b"/>
            <a:pathLst>
              <a:path w="3480435" h="1087754">
                <a:moveTo>
                  <a:pt x="45694" y="1033068"/>
                </a:moveTo>
                <a:lnTo>
                  <a:pt x="0" y="1076756"/>
                </a:lnTo>
                <a:lnTo>
                  <a:pt x="62318" y="1087145"/>
                </a:lnTo>
                <a:lnTo>
                  <a:pt x="56107" y="1066939"/>
                </a:lnTo>
                <a:lnTo>
                  <a:pt x="46240" y="1066939"/>
                </a:lnTo>
                <a:lnTo>
                  <a:pt x="43751" y="1058837"/>
                </a:lnTo>
                <a:lnTo>
                  <a:pt x="52762" y="1056058"/>
                </a:lnTo>
                <a:lnTo>
                  <a:pt x="45694" y="1033068"/>
                </a:lnTo>
                <a:close/>
              </a:path>
              <a:path w="3480435" h="1087754">
                <a:moveTo>
                  <a:pt x="52762" y="1056058"/>
                </a:moveTo>
                <a:lnTo>
                  <a:pt x="43751" y="1058837"/>
                </a:lnTo>
                <a:lnTo>
                  <a:pt x="46240" y="1066939"/>
                </a:lnTo>
                <a:lnTo>
                  <a:pt x="55253" y="1064160"/>
                </a:lnTo>
                <a:lnTo>
                  <a:pt x="52762" y="1056058"/>
                </a:lnTo>
                <a:close/>
              </a:path>
              <a:path w="3480435" h="1087754">
                <a:moveTo>
                  <a:pt x="55253" y="1064160"/>
                </a:moveTo>
                <a:lnTo>
                  <a:pt x="46240" y="1066939"/>
                </a:lnTo>
                <a:lnTo>
                  <a:pt x="56107" y="1066939"/>
                </a:lnTo>
                <a:lnTo>
                  <a:pt x="55253" y="1064160"/>
                </a:lnTo>
                <a:close/>
              </a:path>
              <a:path w="3480435" h="1087754">
                <a:moveTo>
                  <a:pt x="3477933" y="0"/>
                </a:moveTo>
                <a:lnTo>
                  <a:pt x="52762" y="1056058"/>
                </a:lnTo>
                <a:lnTo>
                  <a:pt x="55253" y="1064160"/>
                </a:lnTo>
                <a:lnTo>
                  <a:pt x="3480422" y="8102"/>
                </a:lnTo>
                <a:lnTo>
                  <a:pt x="3477933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4932040" y="761178"/>
            <a:ext cx="2160240" cy="1018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95"/>
              </a:spcBef>
            </a:pPr>
            <a:r>
              <a:rPr lang="en-US" spc="-10" dirty="0" smtClean="0">
                <a:latin typeface="Trebuchet MS"/>
                <a:cs typeface="Trebuchet MS"/>
              </a:rPr>
              <a:t>Kita </a:t>
            </a:r>
            <a:r>
              <a:rPr lang="en-US" spc="-10" dirty="0" err="1" smtClean="0">
                <a:latin typeface="Trebuchet MS"/>
                <a:cs typeface="Trebuchet MS"/>
              </a:rPr>
              <a:t>dapat</a:t>
            </a:r>
            <a:r>
              <a:rPr lang="en-US" spc="-10" dirty="0" smtClean="0">
                <a:latin typeface="Trebuchet MS"/>
                <a:cs typeface="Trebuchet MS"/>
              </a:rPr>
              <a:t> </a:t>
            </a:r>
            <a:r>
              <a:rPr lang="en-US" spc="-10" dirty="0" err="1" smtClean="0">
                <a:latin typeface="Trebuchet MS"/>
                <a:cs typeface="Trebuchet MS"/>
              </a:rPr>
              <a:t>lihat</a:t>
            </a:r>
            <a:r>
              <a:rPr lang="en-US" spc="-10" dirty="0" smtClean="0">
                <a:latin typeface="Trebuchet MS"/>
                <a:cs typeface="Trebuchet MS"/>
              </a:rPr>
              <a:t> </a:t>
            </a:r>
          </a:p>
          <a:p>
            <a:pPr marL="12700" marR="5080">
              <a:lnSpc>
                <a:spcPct val="102600"/>
              </a:lnSpc>
              <a:spcBef>
                <a:spcPts val="95"/>
              </a:spcBef>
            </a:pPr>
            <a:r>
              <a:rPr lang="en-US" spc="-10" dirty="0" err="1" smtClean="0">
                <a:latin typeface="Trebuchet MS"/>
                <a:cs typeface="Trebuchet MS"/>
              </a:rPr>
              <a:t>jumlah</a:t>
            </a:r>
            <a:r>
              <a:rPr lang="en-US" spc="-10" dirty="0" smtClean="0">
                <a:latin typeface="Trebuchet MS"/>
                <a:cs typeface="Trebuchet MS"/>
              </a:rPr>
              <a:t> error </a:t>
            </a:r>
            <a:r>
              <a:rPr lang="en-US" spc="-10" dirty="0" err="1" smtClean="0">
                <a:latin typeface="Trebuchet MS"/>
                <a:cs typeface="Trebuchet MS"/>
              </a:rPr>
              <a:t>kuadrat</a:t>
            </a:r>
            <a:r>
              <a:rPr lang="en-US" spc="-40" dirty="0" smtClean="0">
                <a:latin typeface="Trebuchet MS"/>
                <a:cs typeface="Trebuchet MS"/>
              </a:rPr>
              <a:t> </a:t>
            </a:r>
          </a:p>
          <a:p>
            <a:pPr marL="12700" marR="5080">
              <a:lnSpc>
                <a:spcPct val="102600"/>
              </a:lnSpc>
              <a:spcBef>
                <a:spcPts val="95"/>
              </a:spcBef>
            </a:pPr>
            <a:r>
              <a:rPr lang="en-US" spc="-40" dirty="0" err="1" smtClean="0">
                <a:latin typeface="Trebuchet MS"/>
                <a:cs typeface="Trebuchet MS"/>
              </a:rPr>
              <a:t>menurun</a:t>
            </a:r>
            <a:r>
              <a:rPr lang="en-US" spc="-40" dirty="0" smtClean="0">
                <a:latin typeface="Trebuchet MS"/>
                <a:cs typeface="Trebuchet MS"/>
              </a:rPr>
              <a:t> </a:t>
            </a:r>
            <a:r>
              <a:rPr lang="en-US" spc="-40" dirty="0" err="1" smtClean="0">
                <a:latin typeface="Trebuchet MS"/>
                <a:cs typeface="Trebuchet MS"/>
              </a:rPr>
              <a:t>secara</a:t>
            </a:r>
            <a:r>
              <a:rPr lang="en-US" spc="-40" dirty="0" smtClean="0">
                <a:latin typeface="Trebuchet MS"/>
                <a:cs typeface="Trebuchet MS"/>
              </a:rPr>
              <a:t> </a:t>
            </a:r>
            <a:r>
              <a:rPr lang="en-US" spc="-40" dirty="0" err="1" smtClean="0">
                <a:latin typeface="Trebuchet MS"/>
                <a:cs typeface="Trebuchet MS"/>
              </a:rPr>
              <a:t>signifikan</a:t>
            </a:r>
            <a:r>
              <a:rPr lang="en-US" spc="-40" dirty="0" smtClean="0">
                <a:latin typeface="Trebuchet MS"/>
                <a:cs typeface="Trebuchet MS"/>
              </a:rPr>
              <a:t> </a:t>
            </a:r>
          </a:p>
          <a:p>
            <a:pPr marL="12700" marR="5080">
              <a:lnSpc>
                <a:spcPct val="102600"/>
              </a:lnSpc>
              <a:spcBef>
                <a:spcPts val="95"/>
              </a:spcBef>
            </a:pPr>
            <a:r>
              <a:rPr lang="en-US" spc="-40" dirty="0" err="1" smtClean="0">
                <a:latin typeface="Trebuchet MS"/>
                <a:cs typeface="Trebuchet MS"/>
              </a:rPr>
              <a:t>pada</a:t>
            </a:r>
            <a:r>
              <a:rPr lang="en-US" spc="-40" dirty="0" smtClean="0">
                <a:latin typeface="Trebuchet MS"/>
                <a:cs typeface="Trebuchet MS"/>
              </a:rPr>
              <a:t> </a:t>
            </a:r>
            <a:r>
              <a:rPr lang="en-US" spc="-40" dirty="0" err="1" smtClean="0">
                <a:latin typeface="Trebuchet MS"/>
                <a:cs typeface="Trebuchet MS"/>
              </a:rPr>
              <a:t>saat</a:t>
            </a:r>
            <a:r>
              <a:rPr lang="en-US" spc="-40" dirty="0" smtClean="0">
                <a:latin typeface="Trebuchet MS"/>
                <a:cs typeface="Trebuchet MS"/>
              </a:rPr>
              <a:t> k = 5</a:t>
            </a:r>
            <a:endParaRPr lang="en-US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8888652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0538"/>
            <a:ext cx="5511300" cy="857400"/>
          </a:xfrm>
        </p:spPr>
        <p:txBody>
          <a:bodyPr/>
          <a:lstStyle/>
          <a:p>
            <a:r>
              <a:rPr lang="en-ID" sz="2800" dirty="0" smtClean="0"/>
              <a:t>Modelling K-Means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D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5" name="object 3"/>
          <p:cNvSpPr/>
          <p:nvPr/>
        </p:nvSpPr>
        <p:spPr>
          <a:xfrm>
            <a:off x="467544" y="1491630"/>
            <a:ext cx="7996770" cy="698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59" y="2715766"/>
            <a:ext cx="2676525" cy="61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7438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title"/>
          </p:nvPr>
        </p:nvSpPr>
        <p:spPr>
          <a:xfrm>
            <a:off x="457200" y="634230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Chapter</a:t>
            </a:r>
            <a:endParaRPr dirty="0"/>
          </a:p>
        </p:txBody>
      </p:sp>
      <p:sp>
        <p:nvSpPr>
          <p:cNvPr id="191" name="Google Shape;191;p29"/>
          <p:cNvSpPr/>
          <p:nvPr/>
        </p:nvSpPr>
        <p:spPr>
          <a:xfrm>
            <a:off x="611474" y="1652014"/>
            <a:ext cx="2232333" cy="1495800"/>
          </a:xfrm>
          <a:prstGeom prst="homePlate">
            <a:avLst>
              <a:gd name="adj" fmla="val 30129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Pendahuluan</a:t>
            </a:r>
            <a:endParaRPr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2" name="Google Shape;192;p29"/>
          <p:cNvSpPr/>
          <p:nvPr/>
        </p:nvSpPr>
        <p:spPr>
          <a:xfrm>
            <a:off x="2627784" y="1635646"/>
            <a:ext cx="1872208" cy="1495800"/>
          </a:xfrm>
          <a:prstGeom prst="chevron">
            <a:avLst>
              <a:gd name="adj" fmla="val 29853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Dataset</a:t>
            </a:r>
            <a:endParaRPr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3" name="Google Shape;193;p29"/>
          <p:cNvSpPr/>
          <p:nvPr/>
        </p:nvSpPr>
        <p:spPr>
          <a:xfrm>
            <a:off x="4304276" y="1635646"/>
            <a:ext cx="2067924" cy="1495800"/>
          </a:xfrm>
          <a:prstGeom prst="chevron">
            <a:avLst>
              <a:gd name="adj" fmla="val 29853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Praproses</a:t>
            </a:r>
            <a:endParaRPr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4" name="Google Shape;194;p29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7" name="Google Shape;193;p29"/>
          <p:cNvSpPr/>
          <p:nvPr/>
        </p:nvSpPr>
        <p:spPr>
          <a:xfrm flipH="1">
            <a:off x="4304276" y="3308197"/>
            <a:ext cx="2067924" cy="1495800"/>
          </a:xfrm>
          <a:prstGeom prst="chevron">
            <a:avLst>
              <a:gd name="adj" fmla="val 29853"/>
            </a:avLst>
          </a:prstGeom>
          <a:solidFill>
            <a:srgbClr val="EFEFEF"/>
          </a:solidFill>
          <a:ln>
            <a:noFill/>
          </a:ln>
        </p:spPr>
        <p:txBody>
          <a:bodyPr spcFirstLastPara="1" vert="horz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 smtClean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Klasifikasi</a:t>
            </a:r>
            <a:endParaRPr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" name="Google Shape;193;p29"/>
          <p:cNvSpPr/>
          <p:nvPr/>
        </p:nvSpPr>
        <p:spPr>
          <a:xfrm flipH="1">
            <a:off x="2411760" y="3308198"/>
            <a:ext cx="2160240" cy="1495800"/>
          </a:xfrm>
          <a:prstGeom prst="chevron">
            <a:avLst>
              <a:gd name="adj" fmla="val 29853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Implementasi</a:t>
            </a:r>
            <a:endParaRPr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" name="Google Shape;193;p29"/>
          <p:cNvSpPr/>
          <p:nvPr/>
        </p:nvSpPr>
        <p:spPr>
          <a:xfrm flipH="1">
            <a:off x="611473" y="3308198"/>
            <a:ext cx="2016310" cy="1495800"/>
          </a:xfrm>
          <a:prstGeom prst="chevron">
            <a:avLst>
              <a:gd name="adj" fmla="val 29853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Kesimpulan</a:t>
            </a:r>
            <a:endParaRPr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20255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0538"/>
            <a:ext cx="5511300" cy="857400"/>
          </a:xfrm>
        </p:spPr>
        <p:txBody>
          <a:bodyPr/>
          <a:lstStyle/>
          <a:p>
            <a:r>
              <a:rPr lang="en-ID" sz="2400" dirty="0" err="1" smtClean="0"/>
              <a:t>Nilai</a:t>
            </a:r>
            <a:r>
              <a:rPr lang="en-ID" sz="2400" dirty="0" smtClean="0"/>
              <a:t> </a:t>
            </a:r>
            <a:r>
              <a:rPr lang="en-ID" sz="2400" dirty="0" err="1" smtClean="0"/>
              <a:t>Recency</a:t>
            </a:r>
            <a:r>
              <a:rPr lang="en-ID" sz="2400" dirty="0" smtClean="0"/>
              <a:t> </a:t>
            </a:r>
            <a:r>
              <a:rPr lang="en-ID" sz="2400" dirty="0" err="1" smtClean="0"/>
              <a:t>Untuk</a:t>
            </a:r>
            <a:r>
              <a:rPr lang="en-ID" sz="2400" dirty="0" smtClean="0"/>
              <a:t> </a:t>
            </a:r>
            <a:r>
              <a:rPr lang="en-ID" sz="2400" dirty="0" err="1" smtClean="0"/>
              <a:t>Tiap</a:t>
            </a:r>
            <a:r>
              <a:rPr lang="en-ID" sz="2400" dirty="0" smtClean="0"/>
              <a:t> Cluster</a:t>
            </a:r>
            <a:endParaRPr lang="en-US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D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93118"/>
            <a:ext cx="6718498" cy="28628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88964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0538"/>
            <a:ext cx="5511300" cy="857400"/>
          </a:xfrm>
        </p:spPr>
        <p:txBody>
          <a:bodyPr/>
          <a:lstStyle/>
          <a:p>
            <a:r>
              <a:rPr lang="en-ID" sz="2400" dirty="0" err="1" smtClean="0"/>
              <a:t>Nilai</a:t>
            </a:r>
            <a:r>
              <a:rPr lang="en-ID" sz="2400" dirty="0" smtClean="0"/>
              <a:t> Frequency </a:t>
            </a:r>
            <a:r>
              <a:rPr lang="en-ID" sz="2400" dirty="0" err="1" smtClean="0"/>
              <a:t>Untuk</a:t>
            </a:r>
            <a:r>
              <a:rPr lang="en-ID" sz="2400" dirty="0" smtClean="0"/>
              <a:t> </a:t>
            </a:r>
            <a:r>
              <a:rPr lang="en-ID" sz="2400" dirty="0" err="1" smtClean="0"/>
              <a:t>Tiap</a:t>
            </a:r>
            <a:r>
              <a:rPr lang="en-ID" sz="2400" dirty="0" smtClean="0"/>
              <a:t> Cluster</a:t>
            </a:r>
            <a:endParaRPr lang="en-US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D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19622"/>
            <a:ext cx="6708973" cy="27187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07665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0538"/>
            <a:ext cx="5511300" cy="857400"/>
          </a:xfrm>
        </p:spPr>
        <p:txBody>
          <a:bodyPr/>
          <a:lstStyle/>
          <a:p>
            <a:r>
              <a:rPr lang="en-ID" sz="2400" dirty="0" err="1" smtClean="0"/>
              <a:t>Nilai</a:t>
            </a:r>
            <a:r>
              <a:rPr lang="en-ID" sz="2400" dirty="0" smtClean="0"/>
              <a:t> Monetary </a:t>
            </a:r>
            <a:r>
              <a:rPr lang="en-ID" sz="2400" dirty="0" err="1" smtClean="0"/>
              <a:t>Untuk</a:t>
            </a:r>
            <a:r>
              <a:rPr lang="en-ID" sz="2400" dirty="0" smtClean="0"/>
              <a:t> </a:t>
            </a:r>
            <a:r>
              <a:rPr lang="en-ID" sz="2400" dirty="0" err="1" smtClean="0"/>
              <a:t>Tiap</a:t>
            </a:r>
            <a:r>
              <a:rPr lang="en-ID" sz="2400" dirty="0" smtClean="0"/>
              <a:t> Cluster</a:t>
            </a:r>
            <a:endParaRPr lang="en-US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D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85900"/>
            <a:ext cx="6788224" cy="2886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0766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0538"/>
            <a:ext cx="5511300" cy="857400"/>
          </a:xfrm>
        </p:spPr>
        <p:txBody>
          <a:bodyPr/>
          <a:lstStyle/>
          <a:p>
            <a:r>
              <a:rPr lang="en-ID" sz="2000" dirty="0" smtClean="0"/>
              <a:t> </a:t>
            </a:r>
            <a:r>
              <a:rPr lang="en-ID" sz="2000" dirty="0" err="1" smtClean="0"/>
              <a:t>Distribusi</a:t>
            </a:r>
            <a:r>
              <a:rPr lang="en-ID" sz="2000" dirty="0" smtClean="0"/>
              <a:t> </a:t>
            </a:r>
            <a:r>
              <a:rPr lang="en-ID" sz="2000" dirty="0" err="1" smtClean="0"/>
              <a:t>ketiga</a:t>
            </a:r>
            <a:r>
              <a:rPr lang="en-ID" sz="2000" dirty="0" smtClean="0"/>
              <a:t> </a:t>
            </a:r>
            <a:r>
              <a:rPr lang="en-ID" sz="2000" dirty="0" err="1" smtClean="0"/>
              <a:t>indikator</a:t>
            </a:r>
            <a:r>
              <a:rPr lang="en-ID" sz="2000" dirty="0" smtClean="0"/>
              <a:t> RFM</a:t>
            </a:r>
            <a:endParaRPr lang="en-US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D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1026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728" y="987574"/>
            <a:ext cx="594360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728" y="2802607"/>
            <a:ext cx="594360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277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0538"/>
            <a:ext cx="5511300" cy="857400"/>
          </a:xfrm>
        </p:spPr>
        <p:txBody>
          <a:bodyPr/>
          <a:lstStyle/>
          <a:p>
            <a:r>
              <a:rPr lang="en-ID" sz="2800" dirty="0" err="1" smtClean="0"/>
              <a:t>Ringkasan</a:t>
            </a:r>
            <a:r>
              <a:rPr lang="en-ID" sz="2800" dirty="0" smtClean="0"/>
              <a:t> Dataset </a:t>
            </a:r>
            <a:r>
              <a:rPr lang="en-ID" sz="2800" dirty="0" err="1" smtClean="0"/>
              <a:t>Produk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D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5" name="object 4"/>
          <p:cNvSpPr/>
          <p:nvPr/>
        </p:nvSpPr>
        <p:spPr>
          <a:xfrm>
            <a:off x="539552" y="1563638"/>
            <a:ext cx="4470400" cy="2230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44018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3769"/>
            <a:ext cx="3810000" cy="252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0538"/>
            <a:ext cx="5511300" cy="857400"/>
          </a:xfrm>
        </p:spPr>
        <p:txBody>
          <a:bodyPr/>
          <a:lstStyle/>
          <a:p>
            <a:r>
              <a:rPr lang="en-ID" sz="2800" dirty="0" err="1" smtClean="0"/>
              <a:t>Memilih</a:t>
            </a:r>
            <a:r>
              <a:rPr lang="en-ID" sz="2800" dirty="0" smtClean="0"/>
              <a:t> </a:t>
            </a:r>
            <a:r>
              <a:rPr lang="en-ID" sz="2800" dirty="0" err="1" smtClean="0"/>
              <a:t>nilai</a:t>
            </a:r>
            <a:r>
              <a:rPr lang="en-ID" sz="2800" dirty="0" smtClean="0"/>
              <a:t> K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D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6" name="object 6"/>
          <p:cNvSpPr/>
          <p:nvPr/>
        </p:nvSpPr>
        <p:spPr>
          <a:xfrm>
            <a:off x="2051720" y="1779662"/>
            <a:ext cx="3480435" cy="1087755"/>
          </a:xfrm>
          <a:custGeom>
            <a:avLst/>
            <a:gdLst/>
            <a:ahLst/>
            <a:cxnLst/>
            <a:rect l="l" t="t" r="r" b="b"/>
            <a:pathLst>
              <a:path w="3480435" h="1087754">
                <a:moveTo>
                  <a:pt x="45694" y="1033068"/>
                </a:moveTo>
                <a:lnTo>
                  <a:pt x="0" y="1076756"/>
                </a:lnTo>
                <a:lnTo>
                  <a:pt x="62318" y="1087145"/>
                </a:lnTo>
                <a:lnTo>
                  <a:pt x="56107" y="1066939"/>
                </a:lnTo>
                <a:lnTo>
                  <a:pt x="46240" y="1066939"/>
                </a:lnTo>
                <a:lnTo>
                  <a:pt x="43751" y="1058837"/>
                </a:lnTo>
                <a:lnTo>
                  <a:pt x="52762" y="1056058"/>
                </a:lnTo>
                <a:lnTo>
                  <a:pt x="45694" y="1033068"/>
                </a:lnTo>
                <a:close/>
              </a:path>
              <a:path w="3480435" h="1087754">
                <a:moveTo>
                  <a:pt x="52762" y="1056058"/>
                </a:moveTo>
                <a:lnTo>
                  <a:pt x="43751" y="1058837"/>
                </a:lnTo>
                <a:lnTo>
                  <a:pt x="46240" y="1066939"/>
                </a:lnTo>
                <a:lnTo>
                  <a:pt x="55253" y="1064160"/>
                </a:lnTo>
                <a:lnTo>
                  <a:pt x="52762" y="1056058"/>
                </a:lnTo>
                <a:close/>
              </a:path>
              <a:path w="3480435" h="1087754">
                <a:moveTo>
                  <a:pt x="55253" y="1064160"/>
                </a:moveTo>
                <a:lnTo>
                  <a:pt x="46240" y="1066939"/>
                </a:lnTo>
                <a:lnTo>
                  <a:pt x="56107" y="1066939"/>
                </a:lnTo>
                <a:lnTo>
                  <a:pt x="55253" y="1064160"/>
                </a:lnTo>
                <a:close/>
              </a:path>
              <a:path w="3480435" h="1087754">
                <a:moveTo>
                  <a:pt x="3477933" y="0"/>
                </a:moveTo>
                <a:lnTo>
                  <a:pt x="52762" y="1056058"/>
                </a:lnTo>
                <a:lnTo>
                  <a:pt x="55253" y="1064160"/>
                </a:lnTo>
                <a:lnTo>
                  <a:pt x="3480422" y="8102"/>
                </a:lnTo>
                <a:lnTo>
                  <a:pt x="3477933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4932040" y="761178"/>
            <a:ext cx="2160240" cy="1018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95"/>
              </a:spcBef>
            </a:pPr>
            <a:r>
              <a:rPr lang="en-US" spc="-10" dirty="0" smtClean="0">
                <a:latin typeface="Trebuchet MS"/>
                <a:cs typeface="Trebuchet MS"/>
              </a:rPr>
              <a:t>Kita </a:t>
            </a:r>
            <a:r>
              <a:rPr lang="en-US" spc="-10" dirty="0" err="1" smtClean="0">
                <a:latin typeface="Trebuchet MS"/>
                <a:cs typeface="Trebuchet MS"/>
              </a:rPr>
              <a:t>dapat</a:t>
            </a:r>
            <a:r>
              <a:rPr lang="en-US" spc="-10" dirty="0" smtClean="0">
                <a:latin typeface="Trebuchet MS"/>
                <a:cs typeface="Trebuchet MS"/>
              </a:rPr>
              <a:t> </a:t>
            </a:r>
            <a:r>
              <a:rPr lang="en-US" spc="-10" dirty="0" err="1" smtClean="0">
                <a:latin typeface="Trebuchet MS"/>
                <a:cs typeface="Trebuchet MS"/>
              </a:rPr>
              <a:t>lihat</a:t>
            </a:r>
            <a:r>
              <a:rPr lang="en-US" spc="-10" dirty="0" smtClean="0">
                <a:latin typeface="Trebuchet MS"/>
                <a:cs typeface="Trebuchet MS"/>
              </a:rPr>
              <a:t> </a:t>
            </a:r>
          </a:p>
          <a:p>
            <a:pPr marL="12700" marR="5080">
              <a:lnSpc>
                <a:spcPct val="102600"/>
              </a:lnSpc>
              <a:spcBef>
                <a:spcPts val="95"/>
              </a:spcBef>
            </a:pPr>
            <a:r>
              <a:rPr lang="en-US" spc="-10" dirty="0" err="1" smtClean="0">
                <a:latin typeface="Trebuchet MS"/>
                <a:cs typeface="Trebuchet MS"/>
              </a:rPr>
              <a:t>jumlah</a:t>
            </a:r>
            <a:r>
              <a:rPr lang="en-US" spc="-10" dirty="0" smtClean="0">
                <a:latin typeface="Trebuchet MS"/>
                <a:cs typeface="Trebuchet MS"/>
              </a:rPr>
              <a:t> error </a:t>
            </a:r>
            <a:r>
              <a:rPr lang="en-US" spc="-10" dirty="0" err="1" smtClean="0">
                <a:latin typeface="Trebuchet MS"/>
                <a:cs typeface="Trebuchet MS"/>
              </a:rPr>
              <a:t>kuadrat</a:t>
            </a:r>
            <a:r>
              <a:rPr lang="en-US" spc="-40" dirty="0" smtClean="0">
                <a:latin typeface="Trebuchet MS"/>
                <a:cs typeface="Trebuchet MS"/>
              </a:rPr>
              <a:t> </a:t>
            </a:r>
          </a:p>
          <a:p>
            <a:pPr marL="12700" marR="5080">
              <a:lnSpc>
                <a:spcPct val="102600"/>
              </a:lnSpc>
              <a:spcBef>
                <a:spcPts val="95"/>
              </a:spcBef>
            </a:pPr>
            <a:r>
              <a:rPr lang="en-US" spc="-40" dirty="0" err="1" smtClean="0">
                <a:latin typeface="Trebuchet MS"/>
                <a:cs typeface="Trebuchet MS"/>
              </a:rPr>
              <a:t>menurun</a:t>
            </a:r>
            <a:r>
              <a:rPr lang="en-US" spc="-40" dirty="0" smtClean="0">
                <a:latin typeface="Trebuchet MS"/>
                <a:cs typeface="Trebuchet MS"/>
              </a:rPr>
              <a:t> </a:t>
            </a:r>
            <a:r>
              <a:rPr lang="en-US" spc="-40" dirty="0" err="1" smtClean="0">
                <a:latin typeface="Trebuchet MS"/>
                <a:cs typeface="Trebuchet MS"/>
              </a:rPr>
              <a:t>secara</a:t>
            </a:r>
            <a:r>
              <a:rPr lang="en-US" spc="-40" dirty="0" smtClean="0">
                <a:latin typeface="Trebuchet MS"/>
                <a:cs typeface="Trebuchet MS"/>
              </a:rPr>
              <a:t> </a:t>
            </a:r>
            <a:r>
              <a:rPr lang="en-US" spc="-40" dirty="0" err="1" smtClean="0">
                <a:latin typeface="Trebuchet MS"/>
                <a:cs typeface="Trebuchet MS"/>
              </a:rPr>
              <a:t>signifikan</a:t>
            </a:r>
            <a:r>
              <a:rPr lang="en-US" spc="-40" dirty="0" smtClean="0">
                <a:latin typeface="Trebuchet MS"/>
                <a:cs typeface="Trebuchet MS"/>
              </a:rPr>
              <a:t> </a:t>
            </a:r>
          </a:p>
          <a:p>
            <a:pPr marL="12700" marR="5080">
              <a:lnSpc>
                <a:spcPct val="102600"/>
              </a:lnSpc>
              <a:spcBef>
                <a:spcPts val="95"/>
              </a:spcBef>
            </a:pPr>
            <a:r>
              <a:rPr lang="en-US" spc="-40" dirty="0" err="1" smtClean="0">
                <a:latin typeface="Trebuchet MS"/>
                <a:cs typeface="Trebuchet MS"/>
              </a:rPr>
              <a:t>pada</a:t>
            </a:r>
            <a:r>
              <a:rPr lang="en-US" spc="-40" dirty="0" smtClean="0">
                <a:latin typeface="Trebuchet MS"/>
                <a:cs typeface="Trebuchet MS"/>
              </a:rPr>
              <a:t> </a:t>
            </a:r>
            <a:r>
              <a:rPr lang="en-US" spc="-40" dirty="0" err="1" smtClean="0">
                <a:latin typeface="Trebuchet MS"/>
                <a:cs typeface="Trebuchet MS"/>
              </a:rPr>
              <a:t>saat</a:t>
            </a:r>
            <a:r>
              <a:rPr lang="en-US" spc="-40" dirty="0" smtClean="0">
                <a:latin typeface="Trebuchet MS"/>
                <a:cs typeface="Trebuchet MS"/>
              </a:rPr>
              <a:t> k = 6</a:t>
            </a:r>
            <a:endParaRPr lang="en-US" dirty="0">
              <a:latin typeface="Trebuchet MS"/>
              <a:cs typeface="Trebuchet MS"/>
            </a:endParaRPr>
          </a:p>
        </p:txBody>
      </p:sp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012282"/>
            <a:ext cx="2924175" cy="64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9690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0538"/>
            <a:ext cx="5511300" cy="857400"/>
          </a:xfrm>
        </p:spPr>
        <p:txBody>
          <a:bodyPr/>
          <a:lstStyle/>
          <a:p>
            <a:r>
              <a:rPr lang="en-ID" sz="2000" dirty="0" err="1" smtClean="0"/>
              <a:t>Hasil</a:t>
            </a:r>
            <a:r>
              <a:rPr lang="en-ID" sz="2000" dirty="0" smtClean="0"/>
              <a:t> Cluster </a:t>
            </a:r>
            <a:r>
              <a:rPr lang="en-ID" sz="2000" dirty="0" err="1" smtClean="0"/>
              <a:t>Pelanggan</a:t>
            </a:r>
            <a:r>
              <a:rPr lang="en-ID" sz="2000" dirty="0" smtClean="0"/>
              <a:t> </a:t>
            </a:r>
            <a:r>
              <a:rPr lang="en-ID" sz="2000" dirty="0" err="1" smtClean="0"/>
              <a:t>Berdasarkan</a:t>
            </a:r>
            <a:r>
              <a:rPr lang="en-ID" sz="2000" dirty="0" smtClean="0"/>
              <a:t> </a:t>
            </a:r>
            <a:r>
              <a:rPr lang="en-ID" sz="2000" dirty="0" err="1" smtClean="0"/>
              <a:t>Kategori</a:t>
            </a:r>
            <a:r>
              <a:rPr lang="en-ID" sz="2000" dirty="0" smtClean="0"/>
              <a:t> </a:t>
            </a:r>
            <a:r>
              <a:rPr lang="en-ID" sz="2000" dirty="0" err="1" smtClean="0"/>
              <a:t>Produk</a:t>
            </a:r>
            <a:r>
              <a:rPr lang="en-ID" sz="2000" dirty="0" smtClean="0"/>
              <a:t> Yang </a:t>
            </a:r>
            <a:r>
              <a:rPr lang="en-ID" sz="2000" dirty="0" err="1" smtClean="0"/>
              <a:t>Dibeli</a:t>
            </a:r>
            <a:endParaRPr lang="en-US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D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217" y="1222057"/>
            <a:ext cx="4901565" cy="26993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03882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ctrTitle"/>
          </p:nvPr>
        </p:nvSpPr>
        <p:spPr>
          <a:xfrm>
            <a:off x="685800" y="3212150"/>
            <a:ext cx="5470376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155CC"/>
                </a:solidFill>
              </a:rPr>
              <a:t>5</a:t>
            </a:r>
            <a:r>
              <a:rPr lang="en" dirty="0" smtClean="0">
                <a:solidFill>
                  <a:srgbClr val="1155CC"/>
                </a:solidFill>
              </a:rPr>
              <a:t>.</a:t>
            </a:r>
            <a:endParaRPr dirty="0">
              <a:solidFill>
                <a:srgbClr val="1155CC"/>
              </a:solidFill>
            </a:endParaRPr>
          </a:p>
          <a:p>
            <a:pPr lvl="0"/>
            <a:r>
              <a:rPr lang="en-US" dirty="0" err="1" smtClean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Hasil</a:t>
            </a:r>
            <a:endParaRPr lang="en-US"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3914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smtClean="0"/>
              <a:t> </a:t>
            </a:r>
            <a:endParaRPr dirty="0"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4294967295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868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0538"/>
            <a:ext cx="5511300" cy="857400"/>
          </a:xfrm>
        </p:spPr>
        <p:txBody>
          <a:bodyPr/>
          <a:lstStyle/>
          <a:p>
            <a:r>
              <a:rPr lang="en-ID" sz="2400" dirty="0" err="1" smtClean="0"/>
              <a:t>Analisis</a:t>
            </a:r>
            <a:r>
              <a:rPr lang="en-ID" sz="2400" dirty="0" smtClean="0"/>
              <a:t> Cluster </a:t>
            </a:r>
            <a:r>
              <a:rPr lang="en-ID" sz="2400" dirty="0" err="1" smtClean="0"/>
              <a:t>Planggan</a:t>
            </a:r>
            <a:r>
              <a:rPr lang="en-ID" sz="2400" dirty="0" smtClean="0"/>
              <a:t> </a:t>
            </a:r>
            <a:r>
              <a:rPr lang="en-ID" sz="2400" dirty="0" err="1" smtClean="0"/>
              <a:t>Berdasarkan</a:t>
            </a:r>
            <a:r>
              <a:rPr lang="en-ID" sz="2400" dirty="0" smtClean="0"/>
              <a:t> RFM</a:t>
            </a:r>
            <a:endParaRPr lang="en-US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D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28762"/>
            <a:ext cx="4733925" cy="2085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34120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0538"/>
            <a:ext cx="5511300" cy="857400"/>
          </a:xfrm>
        </p:spPr>
        <p:txBody>
          <a:bodyPr/>
          <a:lstStyle/>
          <a:p>
            <a:r>
              <a:rPr lang="en-ID" sz="2000" dirty="0" err="1" smtClean="0"/>
              <a:t>Analisis</a:t>
            </a:r>
            <a:r>
              <a:rPr lang="en-ID" sz="2000" dirty="0" smtClean="0"/>
              <a:t> Cluster </a:t>
            </a:r>
            <a:r>
              <a:rPr lang="en-ID" sz="2000" dirty="0" err="1" smtClean="0"/>
              <a:t>Pelanggan</a:t>
            </a:r>
            <a:r>
              <a:rPr lang="en-ID" sz="2000" dirty="0" smtClean="0"/>
              <a:t> </a:t>
            </a:r>
            <a:r>
              <a:rPr lang="en-ID" sz="2000" dirty="0" err="1" smtClean="0"/>
              <a:t>Berdasarkan</a:t>
            </a:r>
            <a:r>
              <a:rPr lang="en-ID" sz="2000" dirty="0" smtClean="0"/>
              <a:t> </a:t>
            </a:r>
            <a:r>
              <a:rPr lang="en-ID" sz="2000" dirty="0" err="1" smtClean="0"/>
              <a:t>Kategori</a:t>
            </a:r>
            <a:r>
              <a:rPr lang="en-ID" sz="2000" dirty="0" smtClean="0"/>
              <a:t> </a:t>
            </a:r>
            <a:r>
              <a:rPr lang="en-ID" sz="2000" dirty="0" err="1" smtClean="0"/>
              <a:t>Produk</a:t>
            </a:r>
            <a:endParaRPr lang="en-US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D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00175"/>
            <a:ext cx="4800600" cy="2343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4939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155CC"/>
                </a:solidFill>
              </a:rPr>
              <a:t>1.</a:t>
            </a:r>
            <a:endParaRPr dirty="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Pendahuluan</a:t>
            </a:r>
            <a:endParaRPr dirty="0"/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3914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smtClean="0"/>
              <a:t> </a:t>
            </a:r>
            <a:endParaRPr dirty="0"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4294967295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22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ctrTitle"/>
          </p:nvPr>
        </p:nvSpPr>
        <p:spPr>
          <a:xfrm>
            <a:off x="685800" y="3212150"/>
            <a:ext cx="5470376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155CC"/>
                </a:solidFill>
              </a:rPr>
              <a:t>6</a:t>
            </a:r>
            <a:r>
              <a:rPr lang="en" dirty="0" smtClean="0">
                <a:solidFill>
                  <a:srgbClr val="1155CC"/>
                </a:solidFill>
              </a:rPr>
              <a:t>.</a:t>
            </a:r>
            <a:endParaRPr dirty="0">
              <a:solidFill>
                <a:srgbClr val="1155CC"/>
              </a:solidFill>
            </a:endParaRPr>
          </a:p>
          <a:p>
            <a:pPr lvl="0"/>
            <a:r>
              <a:rPr lang="en-US" dirty="0" err="1" smtClean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Kesimpulan</a:t>
            </a:r>
            <a:endParaRPr lang="en-US"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3914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smtClean="0"/>
              <a:t> </a:t>
            </a:r>
            <a:endParaRPr dirty="0"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4294967295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949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/>
          <p:nvPr/>
        </p:nvSpPr>
        <p:spPr>
          <a:xfrm>
            <a:off x="8094896" y="3920289"/>
            <a:ext cx="594360" cy="162865"/>
          </a:xfrm>
          <a:prstGeom prst="rect">
            <a:avLst/>
          </a:prstGeom>
          <a:solidFill>
            <a:srgbClr val="4472C4"/>
          </a:solidFill>
        </p:spPr>
        <p:txBody>
          <a:bodyPr vert="horz" wrap="square" lIns="0" tIns="39370" rIns="0" bIns="0" rtlCol="0">
            <a:spAutoFit/>
          </a:bodyPr>
          <a:lstStyle/>
          <a:p>
            <a:pPr marL="136525">
              <a:lnSpc>
                <a:spcPct val="100000"/>
              </a:lnSpc>
              <a:spcBef>
                <a:spcPts val="310"/>
              </a:spcBef>
            </a:pPr>
            <a:r>
              <a:rPr lang="en-ID" sz="800" spc="-30" dirty="0" smtClean="0">
                <a:solidFill>
                  <a:srgbClr val="FFFFFF"/>
                </a:solidFill>
                <a:latin typeface="Trebuchet MS"/>
                <a:cs typeface="Trebuchet MS"/>
              </a:rPr>
              <a:t>Category2</a:t>
            </a:r>
            <a:endParaRPr sz="800" dirty="0">
              <a:latin typeface="Trebuchet MS"/>
              <a:cs typeface="Trebuchet MS"/>
            </a:endParaRPr>
          </a:p>
        </p:txBody>
      </p:sp>
      <p:grpSp>
        <p:nvGrpSpPr>
          <p:cNvPr id="3" name="object 2"/>
          <p:cNvGrpSpPr/>
          <p:nvPr/>
        </p:nvGrpSpPr>
        <p:grpSpPr>
          <a:xfrm>
            <a:off x="691842" y="603483"/>
            <a:ext cx="7768590" cy="3480435"/>
            <a:chOff x="1075267" y="2108200"/>
            <a:chExt cx="7768590" cy="3480435"/>
          </a:xfrm>
        </p:grpSpPr>
        <p:sp>
          <p:nvSpPr>
            <p:cNvPr id="4" name="object 3"/>
            <p:cNvSpPr/>
            <p:nvPr/>
          </p:nvSpPr>
          <p:spPr>
            <a:xfrm>
              <a:off x="1075267" y="2108200"/>
              <a:ext cx="7768170" cy="32173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4"/>
            <p:cNvSpPr/>
            <p:nvPr/>
          </p:nvSpPr>
          <p:spPr>
            <a:xfrm>
              <a:off x="7807858" y="5369941"/>
              <a:ext cx="590550" cy="213995"/>
            </a:xfrm>
            <a:custGeom>
              <a:avLst/>
              <a:gdLst/>
              <a:ahLst/>
              <a:cxnLst/>
              <a:rect l="l" t="t" r="r" b="b"/>
              <a:pathLst>
                <a:path w="590550" h="213995">
                  <a:moveTo>
                    <a:pt x="0" y="0"/>
                  </a:moveTo>
                  <a:lnTo>
                    <a:pt x="590267" y="0"/>
                  </a:lnTo>
                  <a:lnTo>
                    <a:pt x="590267" y="213767"/>
                  </a:lnTo>
                  <a:lnTo>
                    <a:pt x="0" y="213767"/>
                  </a:lnTo>
                  <a:lnTo>
                    <a:pt x="0" y="0"/>
                  </a:lnTo>
                  <a:close/>
                </a:path>
              </a:pathLst>
            </a:custGeom>
            <a:ln w="9429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913659" y="3912425"/>
            <a:ext cx="590550" cy="280846"/>
          </a:xfrm>
          <a:prstGeom prst="rect">
            <a:avLst/>
          </a:prstGeom>
          <a:solidFill>
            <a:srgbClr val="4472C4"/>
          </a:solidFill>
          <a:ln w="9429">
            <a:solidFill>
              <a:srgbClr val="2F528F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71120" algn="ctr">
              <a:lnSpc>
                <a:spcPct val="100000"/>
              </a:lnSpc>
              <a:spcBef>
                <a:spcPts val="390"/>
              </a:spcBef>
            </a:pPr>
            <a:r>
              <a:rPr lang="en-ID" sz="750" spc="-15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Pelanggan</a:t>
            </a:r>
            <a:r>
              <a:rPr lang="en-ID" sz="750" spc="-15" dirty="0" smtClean="0">
                <a:solidFill>
                  <a:srgbClr val="FFFFFF"/>
                </a:solidFill>
                <a:latin typeface="Trebuchet MS"/>
                <a:cs typeface="Trebuchet MS"/>
              </a:rPr>
              <a:t> Loya</a:t>
            </a:r>
            <a:r>
              <a:rPr lang="en-ID" sz="750" spc="-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endParaRPr sz="75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53932" y="3915574"/>
            <a:ext cx="590550" cy="273152"/>
          </a:xfrm>
          <a:prstGeom prst="rect">
            <a:avLst/>
          </a:prstGeom>
          <a:solidFill>
            <a:srgbClr val="4472C4"/>
          </a:solidFill>
          <a:ln w="9429">
            <a:solidFill>
              <a:srgbClr val="2F528F"/>
            </a:solidFill>
          </a:ln>
        </p:spPr>
        <p:txBody>
          <a:bodyPr vert="horz" wrap="square" lIns="0" tIns="57150" rIns="0" bIns="0" rtlCol="0">
            <a:spAutoFit/>
          </a:bodyPr>
          <a:lstStyle/>
          <a:p>
            <a:pPr marL="69215" algn="ctr">
              <a:lnSpc>
                <a:spcPct val="100000"/>
              </a:lnSpc>
              <a:spcBef>
                <a:spcPts val="450"/>
              </a:spcBef>
            </a:pPr>
            <a:r>
              <a:rPr lang="en-ID" sz="700" spc="-15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Pelanggan</a:t>
            </a:r>
            <a:r>
              <a:rPr lang="en-ID" sz="700" spc="-15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ID" sz="700" spc="-15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Hilang</a:t>
            </a:r>
            <a:endParaRPr sz="70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1560" y="3909288"/>
            <a:ext cx="590550" cy="436145"/>
          </a:xfrm>
          <a:prstGeom prst="rect">
            <a:avLst/>
          </a:prstGeom>
          <a:solidFill>
            <a:srgbClr val="4472C4"/>
          </a:solidFill>
          <a:ln w="9425">
            <a:solidFill>
              <a:srgbClr val="2F528F"/>
            </a:solidFill>
          </a:ln>
        </p:spPr>
        <p:txBody>
          <a:bodyPr vert="horz" wrap="square" lIns="0" tIns="95885" rIns="0" bIns="0" rtlCol="0">
            <a:spAutoFit/>
          </a:bodyPr>
          <a:lstStyle/>
          <a:p>
            <a:pPr marL="90170" marR="82550" algn="ctr">
              <a:lnSpc>
                <a:spcPct val="105200"/>
              </a:lnSpc>
              <a:spcBef>
                <a:spcPts val="755"/>
              </a:spcBef>
            </a:pPr>
            <a:r>
              <a:rPr lang="en-ID" sz="700" spc="-1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Pelanggan</a:t>
            </a:r>
            <a:r>
              <a:rPr lang="en-ID" sz="700" spc="-10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ID" sz="700" spc="-1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Jarang</a:t>
            </a:r>
            <a:r>
              <a:rPr lang="en-ID" sz="700" spc="-10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ID" sz="700" spc="-1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Belanja</a:t>
            </a:r>
            <a:endParaRPr sz="7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56025" y="3912425"/>
            <a:ext cx="590550" cy="205184"/>
          </a:xfrm>
          <a:prstGeom prst="rect">
            <a:avLst/>
          </a:prstGeom>
          <a:solidFill>
            <a:srgbClr val="4472C4"/>
          </a:solidFill>
          <a:ln w="9429">
            <a:solidFill>
              <a:srgbClr val="2F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825"/>
              </a:lnSpc>
            </a:pPr>
            <a:r>
              <a:rPr lang="en-ID" sz="750" spc="-3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Pelanggan</a:t>
            </a:r>
            <a:r>
              <a:rPr lang="en-ID" sz="750" spc="-30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ID" sz="750" spc="-3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Juara</a:t>
            </a:r>
            <a:endParaRPr sz="75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98391" y="3915574"/>
            <a:ext cx="590550" cy="414216"/>
          </a:xfrm>
          <a:prstGeom prst="rect">
            <a:avLst/>
          </a:prstGeom>
          <a:solidFill>
            <a:srgbClr val="4472C4"/>
          </a:solidFill>
          <a:ln w="9429">
            <a:solidFill>
              <a:srgbClr val="2F528F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50"/>
              </a:spcBef>
            </a:pPr>
            <a:r>
              <a:rPr lang="en-ID" sz="800" spc="-3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Pelanggan</a:t>
            </a:r>
            <a:r>
              <a:rPr lang="en-ID" sz="800" spc="-30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ID" sz="800" spc="-3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Butuh</a:t>
            </a:r>
            <a:r>
              <a:rPr lang="en-ID" sz="800" spc="-30" dirty="0" smtClean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lang="en-ID" sz="800" spc="-3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Perhatian</a:t>
            </a:r>
            <a:endParaRPr sz="80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47727" y="3909288"/>
            <a:ext cx="590550" cy="169918"/>
          </a:xfrm>
          <a:prstGeom prst="rect">
            <a:avLst/>
          </a:prstGeom>
          <a:solidFill>
            <a:srgbClr val="4472C4"/>
          </a:solidFill>
          <a:ln w="9429">
            <a:solidFill>
              <a:srgbClr val="2F528F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80010">
              <a:lnSpc>
                <a:spcPct val="100000"/>
              </a:lnSpc>
              <a:spcBef>
                <a:spcPts val="365"/>
              </a:spcBef>
            </a:pPr>
            <a:r>
              <a:rPr sz="800" spc="-30" dirty="0" smtClean="0">
                <a:solidFill>
                  <a:srgbClr val="FFFFFF"/>
                </a:solidFill>
                <a:latin typeface="Trebuchet MS"/>
                <a:cs typeface="Trebuchet MS"/>
              </a:rPr>
              <a:t>Category</a:t>
            </a:r>
            <a:r>
              <a:rPr lang="en-ID" sz="800" spc="-30" dirty="0" smtClean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800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07467" y="3909288"/>
            <a:ext cx="590550" cy="169918"/>
          </a:xfrm>
          <a:prstGeom prst="rect">
            <a:avLst/>
          </a:prstGeom>
          <a:solidFill>
            <a:srgbClr val="4472C4"/>
          </a:solidFill>
          <a:ln w="9429">
            <a:solidFill>
              <a:srgbClr val="2F528F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80010" algn="ctr">
              <a:lnSpc>
                <a:spcPct val="100000"/>
              </a:lnSpc>
              <a:spcBef>
                <a:spcPts val="365"/>
              </a:spcBef>
            </a:pPr>
            <a:r>
              <a:rPr lang="en-ID" sz="800" spc="-3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Umum</a:t>
            </a:r>
            <a:endParaRPr sz="800" dirty="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01928" y="3915574"/>
            <a:ext cx="590550" cy="167995"/>
          </a:xfrm>
          <a:prstGeom prst="rect">
            <a:avLst/>
          </a:prstGeom>
          <a:solidFill>
            <a:srgbClr val="4472C4"/>
          </a:solidFill>
          <a:ln w="9429">
            <a:solidFill>
              <a:srgbClr val="2F528F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80010">
              <a:lnSpc>
                <a:spcPct val="100000"/>
              </a:lnSpc>
              <a:spcBef>
                <a:spcPts val="350"/>
              </a:spcBef>
            </a:pPr>
            <a:r>
              <a:rPr sz="800" spc="-30" dirty="0" smtClean="0">
                <a:solidFill>
                  <a:srgbClr val="FFFFFF"/>
                </a:solidFill>
                <a:latin typeface="Trebuchet MS"/>
                <a:cs typeface="Trebuchet MS"/>
              </a:rPr>
              <a:t>Category</a:t>
            </a:r>
            <a:r>
              <a:rPr lang="en-ID" sz="800" spc="-30" dirty="0" smtClean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800" dirty="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44294" y="3915574"/>
            <a:ext cx="590550" cy="167995"/>
          </a:xfrm>
          <a:prstGeom prst="rect">
            <a:avLst/>
          </a:prstGeom>
          <a:solidFill>
            <a:srgbClr val="4472C4"/>
          </a:solidFill>
          <a:ln w="9429">
            <a:solidFill>
              <a:srgbClr val="2F528F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80010">
              <a:lnSpc>
                <a:spcPct val="100000"/>
              </a:lnSpc>
              <a:spcBef>
                <a:spcPts val="350"/>
              </a:spcBef>
            </a:pPr>
            <a:r>
              <a:rPr sz="800" spc="-30" dirty="0" smtClean="0">
                <a:solidFill>
                  <a:srgbClr val="FFFFFF"/>
                </a:solidFill>
                <a:latin typeface="Trebuchet MS"/>
                <a:cs typeface="Trebuchet MS"/>
              </a:rPr>
              <a:t>Category</a:t>
            </a:r>
            <a:r>
              <a:rPr lang="en-ID" sz="800" spc="-30" dirty="0" smtClean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endParaRPr sz="800" dirty="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91388" y="3920289"/>
            <a:ext cx="594360" cy="162865"/>
          </a:xfrm>
          <a:prstGeom prst="rect">
            <a:avLst/>
          </a:prstGeom>
          <a:solidFill>
            <a:srgbClr val="4472C4"/>
          </a:solidFill>
        </p:spPr>
        <p:txBody>
          <a:bodyPr vert="horz" wrap="square" lIns="0" tIns="39370" rIns="0" bIns="0" rtlCol="0">
            <a:spAutoFit/>
          </a:bodyPr>
          <a:lstStyle/>
          <a:p>
            <a:pPr marL="74930">
              <a:lnSpc>
                <a:spcPct val="100000"/>
              </a:lnSpc>
              <a:spcBef>
                <a:spcPts val="310"/>
              </a:spcBef>
            </a:pPr>
            <a:r>
              <a:rPr sz="800" spc="-30" dirty="0" smtClean="0">
                <a:solidFill>
                  <a:srgbClr val="FFFFFF"/>
                </a:solidFill>
                <a:latin typeface="Trebuchet MS"/>
                <a:cs typeface="Trebuchet MS"/>
              </a:rPr>
              <a:t>Category</a:t>
            </a:r>
            <a:r>
              <a:rPr lang="en-ID" sz="800" spc="-30" dirty="0" smtClean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800" dirty="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103423" y="3915574"/>
            <a:ext cx="590550" cy="213995"/>
          </a:xfrm>
          <a:custGeom>
            <a:avLst/>
            <a:gdLst/>
            <a:ahLst/>
            <a:cxnLst/>
            <a:rect l="l" t="t" r="r" b="b"/>
            <a:pathLst>
              <a:path w="590550" h="213995">
                <a:moveTo>
                  <a:pt x="0" y="0"/>
                </a:moveTo>
                <a:lnTo>
                  <a:pt x="590267" y="0"/>
                </a:lnTo>
                <a:lnTo>
                  <a:pt x="590267" y="213767"/>
                </a:lnTo>
                <a:lnTo>
                  <a:pt x="0" y="213767"/>
                </a:lnTo>
                <a:lnTo>
                  <a:pt x="0" y="0"/>
                </a:lnTo>
                <a:close/>
              </a:path>
            </a:pathLst>
          </a:custGeom>
          <a:ln w="9429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02296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931383"/>
              </p:ext>
            </p:extLst>
          </p:nvPr>
        </p:nvGraphicFramePr>
        <p:xfrm>
          <a:off x="251520" y="564614"/>
          <a:ext cx="8640959" cy="4023360"/>
        </p:xfrm>
        <a:graphic>
          <a:graphicData uri="http://schemas.openxmlformats.org/drawingml/2006/table">
            <a:tbl>
              <a:tblPr firstRow="1" firstCol="1" bandRow="1">
                <a:tableStyleId>{A22AE169-9AAA-480D-AFE7-6645F30C256A}</a:tableStyleId>
              </a:tblPr>
              <a:tblGrid>
                <a:gridCol w="2008834"/>
                <a:gridCol w="3751806"/>
                <a:gridCol w="2880319"/>
              </a:tblGrid>
              <a:tr h="1001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D" sz="1100" b="1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Segmen</a:t>
                      </a:r>
                      <a:r>
                        <a:rPr lang="en-ID" sz="11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ID" sz="1100" b="1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Pelanggan</a:t>
                      </a:r>
                      <a:endParaRPr lang="en-US" sz="1100" b="1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25049" marR="25049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D" sz="11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Aktivitas</a:t>
                      </a:r>
                      <a:endParaRPr lang="en-US" sz="11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25049" marR="25049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D" sz="11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Tips </a:t>
                      </a:r>
                      <a:r>
                        <a:rPr lang="en-ID" sz="1100" b="1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Terhadap</a:t>
                      </a:r>
                      <a:r>
                        <a:rPr lang="en-ID" sz="11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ID" sz="1100" b="1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Pelanggan</a:t>
                      </a:r>
                      <a:endParaRPr lang="en-US" sz="1100" b="1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25049" marR="25049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097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Pelanggan Hilang</a:t>
                      </a:r>
                      <a:endParaRPr lang="en-US" sz="11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25049" marR="25049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883920" algn="ctr"/>
                        </a:tabLst>
                      </a:pPr>
                      <a:r>
                        <a:rPr lang="en-ID" sz="11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pelanggan</a:t>
                      </a:r>
                      <a:r>
                        <a:rPr lang="en-ID" sz="1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yang </a:t>
                      </a:r>
                      <a:r>
                        <a:rPr lang="en-ID" sz="11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sudah</a:t>
                      </a:r>
                      <a:r>
                        <a:rPr lang="en-ID" sz="1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lama </a:t>
                      </a:r>
                      <a:r>
                        <a:rPr lang="en-ID" sz="11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tidak</a:t>
                      </a:r>
                      <a:r>
                        <a:rPr lang="en-ID" sz="1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berbelanja</a:t>
                      </a:r>
                      <a:r>
                        <a:rPr lang="en-ID" sz="1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lang="en-ID" sz="11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transaksi</a:t>
                      </a:r>
                      <a:r>
                        <a:rPr lang="en-ID" sz="1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hanya</a:t>
                      </a:r>
                      <a:r>
                        <a:rPr lang="en-ID" sz="1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satuan</a:t>
                      </a:r>
                      <a:r>
                        <a:rPr lang="en-ID" sz="1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lang="en-ID" sz="11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dan</a:t>
                      </a:r>
                      <a:r>
                        <a:rPr lang="en-ID" sz="1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pembelian</a:t>
                      </a:r>
                      <a:r>
                        <a:rPr lang="en-ID" sz="1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yang </a:t>
                      </a:r>
                      <a:r>
                        <a:rPr lang="en-ID" sz="11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kecil</a:t>
                      </a:r>
                      <a:endParaRPr lang="en-US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25049" marR="25049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Bangkitkan minat belanjanya kembali dengan penawaran-penawaran yang lebih menarik, jika tidak ada feedback lupakan saja.</a:t>
                      </a:r>
                      <a:endParaRPr lang="en-US" sz="11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25049" marR="25049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78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Pelanggan Jarang</a:t>
                      </a:r>
                      <a:endParaRPr lang="en-US" sz="11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25049" marR="25049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pelanggan yang perbelanjaan terakhirnya agak lama, transaksi relative sedikit, dan pembelian juga kecil</a:t>
                      </a:r>
                      <a:endParaRPr lang="en-US" sz="11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25049" marR="25049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Tawarkan produk lainnya dan beberapa diskon atau rancang ulang penamaan brand yang lebih menarik.</a:t>
                      </a:r>
                      <a:endParaRPr lang="en-US" sz="11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25049" marR="25049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0117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Pelanggan Butuh Perhatian</a:t>
                      </a:r>
                      <a:endParaRPr lang="en-US" sz="11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25049" marR="25049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D" sz="11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pelanggan</a:t>
                      </a:r>
                      <a:r>
                        <a:rPr lang="en-ID" sz="1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yang </a:t>
                      </a:r>
                      <a:r>
                        <a:rPr lang="en-ID" sz="11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jarak</a:t>
                      </a:r>
                      <a:r>
                        <a:rPr lang="en-ID" sz="1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hari</a:t>
                      </a:r>
                      <a:r>
                        <a:rPr lang="en-ID" sz="1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perbelanjaannya</a:t>
                      </a:r>
                      <a:r>
                        <a:rPr lang="en-ID" sz="1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di </a:t>
                      </a:r>
                      <a:r>
                        <a:rPr lang="en-ID" sz="11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atas</a:t>
                      </a:r>
                      <a:r>
                        <a:rPr lang="en-ID" sz="1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rata-rata, </a:t>
                      </a:r>
                      <a:r>
                        <a:rPr lang="en-ID" sz="11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begitu</a:t>
                      </a:r>
                      <a:r>
                        <a:rPr lang="en-ID" sz="1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juga</a:t>
                      </a:r>
                      <a:r>
                        <a:rPr lang="en-ID" sz="1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jumlah</a:t>
                      </a:r>
                      <a:r>
                        <a:rPr lang="en-ID" sz="1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transaksi</a:t>
                      </a:r>
                      <a:r>
                        <a:rPr lang="en-ID" sz="1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yang </a:t>
                      </a:r>
                      <a:r>
                        <a:rPr lang="en-ID" sz="11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dilakukan</a:t>
                      </a:r>
                      <a:r>
                        <a:rPr lang="en-ID" sz="1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dan</a:t>
                      </a:r>
                      <a:r>
                        <a:rPr lang="en-ID" sz="1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besar</a:t>
                      </a:r>
                      <a:r>
                        <a:rPr lang="en-ID" sz="1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pembeliannya</a:t>
                      </a:r>
                      <a:endParaRPr lang="en-US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25049" marR="25049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Interaksi lebih terhadap pelanggan, Tawarkan barang lain yang lebih menarik serta diskon dalam waktu berbatas berdasarkan pembelian terakhir</a:t>
                      </a:r>
                      <a:endParaRPr lang="en-US" sz="11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25049" marR="25049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097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Pelanggan Loyal</a:t>
                      </a:r>
                      <a:endParaRPr lang="en-US" sz="11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25049" marR="25049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pelanggan yang nilai RFM nya cukup baik dan cukup responsif terhadap penawaran-penawaran yang diberikan</a:t>
                      </a:r>
                      <a:endParaRPr lang="en-US" sz="11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25049" marR="25049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Tingkatkan penjualan dan minta review dan feedback untuk pelayanan yang lebih baik serta ikuti terus aktivitas mereka.</a:t>
                      </a:r>
                      <a:endParaRPr lang="en-US" sz="11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25049" marR="25049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097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Pelanggan Juara</a:t>
                      </a:r>
                      <a:endParaRPr lang="en-US" sz="11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25049" marR="25049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pelanggan yang paling sering belanja, transaksi dalam jumlah besar dan pembelian dalam jumlah yang banyak</a:t>
                      </a:r>
                      <a:endParaRPr lang="en-US" sz="11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25049" marR="25049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D" sz="11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Berikan</a:t>
                      </a:r>
                      <a:r>
                        <a:rPr lang="en-ID" sz="1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hadiah</a:t>
                      </a:r>
                      <a:r>
                        <a:rPr lang="en-ID" sz="1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sebagai</a:t>
                      </a:r>
                      <a:r>
                        <a:rPr lang="en-ID" sz="1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reward </a:t>
                      </a:r>
                      <a:r>
                        <a:rPr lang="en-ID" sz="11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dan</a:t>
                      </a:r>
                      <a:r>
                        <a:rPr lang="en-ID" sz="1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jadikan</a:t>
                      </a:r>
                      <a:r>
                        <a:rPr lang="en-ID" sz="1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pelanggan</a:t>
                      </a:r>
                      <a:r>
                        <a:rPr lang="en-ID" sz="1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sebagai</a:t>
                      </a:r>
                      <a:r>
                        <a:rPr lang="en-ID" sz="1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pemakai</a:t>
                      </a:r>
                      <a:r>
                        <a:rPr lang="en-ID" sz="1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pertama</a:t>
                      </a:r>
                      <a:r>
                        <a:rPr lang="en-ID" sz="1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ID" sz="11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produk</a:t>
                      </a:r>
                      <a:r>
                        <a:rPr lang="en-ID" sz="1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yang </a:t>
                      </a:r>
                      <a:r>
                        <a:rPr lang="en-ID" sz="11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baru</a:t>
                      </a:r>
                      <a:r>
                        <a:rPr lang="en-ID" sz="11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launching.</a:t>
                      </a:r>
                      <a:endParaRPr lang="en-US" sz="11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25049" marR="25049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39632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>
            <a:spLocks noGrp="1"/>
          </p:cNvSpPr>
          <p:nvPr>
            <p:ph type="ctrTitle" idx="4294967295"/>
          </p:nvPr>
        </p:nvSpPr>
        <p:spPr>
          <a:xfrm>
            <a:off x="2140050" y="1699982"/>
            <a:ext cx="486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FFFF"/>
                </a:solidFill>
              </a:rPr>
              <a:t>Thanks!</a:t>
            </a:r>
            <a:endParaRPr sz="6000" dirty="0">
              <a:solidFill>
                <a:srgbClr val="FFFFFF"/>
              </a:solidFill>
            </a:endParaRPr>
          </a:p>
        </p:txBody>
      </p:sp>
      <p:sp>
        <p:nvSpPr>
          <p:cNvPr id="251" name="Google Shape;251;p36"/>
          <p:cNvSpPr txBox="1">
            <a:spLocks noGrp="1"/>
          </p:cNvSpPr>
          <p:nvPr>
            <p:ph type="subTitle" idx="4294967295"/>
          </p:nvPr>
        </p:nvSpPr>
        <p:spPr>
          <a:xfrm>
            <a:off x="2140050" y="2715766"/>
            <a:ext cx="4863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</a:rPr>
              <a:t>Any questions?</a:t>
            </a:r>
            <a:endParaRPr sz="3600" dirty="0">
              <a:solidFill>
                <a:srgbClr val="FFFFFF"/>
              </a:solidFill>
            </a:endParaRPr>
          </a:p>
        </p:txBody>
      </p:sp>
      <p:sp>
        <p:nvSpPr>
          <p:cNvPr id="253" name="Google Shape;253;p36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395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457200" y="634230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smtClean="0"/>
              <a:t> </a:t>
            </a:r>
            <a:endParaRPr dirty="0"/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457200" y="1085988"/>
            <a:ext cx="5511300" cy="32859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just">
              <a:buNone/>
            </a:pPr>
            <a:r>
              <a:rPr lang="id-ID" dirty="0"/>
              <a:t>Dalam tugas ini, penulis membuat sebuah sistem yang dapat mengkelompokan pelanggan dalam segmen tertentu berdasarkan pola pembelian  </a:t>
            </a:r>
            <a:r>
              <a:rPr lang="en-ID" dirty="0" err="1" smtClean="0"/>
              <a:t>pelanggan</a:t>
            </a:r>
            <a:r>
              <a:rPr lang="id-ID" dirty="0" smtClean="0"/>
              <a:t>. </a:t>
            </a:r>
            <a:r>
              <a:rPr lang="en-ID" dirty="0" smtClean="0"/>
              <a:t> </a:t>
            </a:r>
            <a:r>
              <a:rPr lang="en-ID" dirty="0" err="1" smtClean="0"/>
              <a:t>Segmentasi</a:t>
            </a:r>
            <a:r>
              <a:rPr lang="en-ID" dirty="0" smtClean="0"/>
              <a:t> </a:t>
            </a:r>
            <a:r>
              <a:rPr lang="en-ID" dirty="0" err="1" smtClean="0"/>
              <a:t>dilakukan</a:t>
            </a:r>
            <a:r>
              <a:rPr lang="en-ID" dirty="0" smtClean="0"/>
              <a:t> </a:t>
            </a:r>
            <a:r>
              <a:rPr lang="en-ID" dirty="0" err="1" smtClean="0"/>
              <a:t>berdasarkan</a:t>
            </a:r>
            <a:r>
              <a:rPr lang="en-ID" dirty="0" smtClean="0"/>
              <a:t> </a:t>
            </a:r>
            <a:r>
              <a:rPr lang="en-ID" dirty="0" err="1" smtClean="0"/>
              <a:t>analisis</a:t>
            </a:r>
            <a:r>
              <a:rPr lang="en-ID" dirty="0" smtClean="0"/>
              <a:t> RFM </a:t>
            </a:r>
            <a:r>
              <a:rPr lang="en-ID" dirty="0" err="1" smtClean="0"/>
              <a:t>dan</a:t>
            </a:r>
            <a:r>
              <a:rPr lang="en-ID" dirty="0" smtClean="0"/>
              <a:t> </a:t>
            </a:r>
            <a:r>
              <a:rPr lang="en-ID" dirty="0" err="1" smtClean="0"/>
              <a:t>berdasarkan</a:t>
            </a:r>
            <a:r>
              <a:rPr lang="en-ID" dirty="0" smtClean="0"/>
              <a:t> </a:t>
            </a:r>
            <a:r>
              <a:rPr lang="en-ID" dirty="0" err="1" smtClean="0"/>
              <a:t>kategori</a:t>
            </a:r>
            <a:r>
              <a:rPr lang="en-ID" dirty="0" smtClean="0"/>
              <a:t> </a:t>
            </a:r>
            <a:r>
              <a:rPr lang="en-ID" dirty="0" err="1" smtClean="0"/>
              <a:t>produk</a:t>
            </a:r>
            <a:r>
              <a:rPr lang="en-ID" dirty="0" smtClean="0"/>
              <a:t> yang </a:t>
            </a:r>
            <a:r>
              <a:rPr lang="en-ID" dirty="0" err="1" smtClean="0"/>
              <a:t>dibelanjakan</a:t>
            </a:r>
            <a:r>
              <a:rPr lang="en-ID" dirty="0" smtClean="0"/>
              <a:t> </a:t>
            </a:r>
            <a:r>
              <a:rPr lang="en-ID" dirty="0" err="1" smtClean="0"/>
              <a:t>pelanggan</a:t>
            </a:r>
            <a:r>
              <a:rPr lang="en-ID" dirty="0" smtClean="0"/>
              <a:t>. </a:t>
            </a:r>
            <a:r>
              <a:rPr lang="en-ID" dirty="0" err="1" smtClean="0"/>
              <a:t>Segmentasi</a:t>
            </a:r>
            <a:r>
              <a:rPr lang="en-ID" dirty="0" smtClean="0"/>
              <a:t> </a:t>
            </a:r>
            <a:r>
              <a:rPr lang="en-ID" dirty="0" err="1" smtClean="0"/>
              <a:t>dilakukan</a:t>
            </a:r>
            <a:r>
              <a:rPr lang="en-ID" dirty="0" smtClean="0"/>
              <a:t> </a:t>
            </a:r>
            <a:r>
              <a:rPr lang="en-ID" dirty="0" err="1" smtClean="0"/>
              <a:t>dengan</a:t>
            </a:r>
            <a:r>
              <a:rPr lang="en-ID" dirty="0" smtClean="0"/>
              <a:t> </a:t>
            </a:r>
            <a:r>
              <a:rPr lang="en-ID" dirty="0" err="1" smtClean="0"/>
              <a:t>menggunakan</a:t>
            </a:r>
            <a:r>
              <a:rPr lang="en-ID" dirty="0" smtClean="0"/>
              <a:t> </a:t>
            </a:r>
            <a:r>
              <a:rPr lang="en-ID" dirty="0" err="1" smtClean="0"/>
              <a:t>metode</a:t>
            </a:r>
            <a:r>
              <a:rPr lang="en-ID" dirty="0" smtClean="0"/>
              <a:t> K-Means Clustering. </a:t>
            </a:r>
            <a:r>
              <a:rPr lang="en-ID" dirty="0" err="1" smtClean="0"/>
              <a:t>Segmentasi</a:t>
            </a:r>
            <a:r>
              <a:rPr lang="en-ID" dirty="0" smtClean="0"/>
              <a:t> </a:t>
            </a:r>
            <a:r>
              <a:rPr lang="en-ID" dirty="0" err="1" smtClean="0"/>
              <a:t>ini</a:t>
            </a:r>
            <a:r>
              <a:rPr lang="en-ID" dirty="0" smtClean="0"/>
              <a:t> </a:t>
            </a:r>
            <a:r>
              <a:rPr lang="en-ID" dirty="0" err="1" smtClean="0"/>
              <a:t>berguna</a:t>
            </a:r>
            <a:r>
              <a:rPr lang="en-ID" dirty="0" smtClean="0"/>
              <a:t> </a:t>
            </a:r>
            <a:r>
              <a:rPr lang="en-ID" dirty="0" err="1" smtClean="0"/>
              <a:t>untuk</a:t>
            </a:r>
            <a:r>
              <a:rPr lang="en-ID" dirty="0" smtClean="0"/>
              <a:t> </a:t>
            </a:r>
            <a:r>
              <a:rPr lang="en-ID" dirty="0" err="1" smtClean="0"/>
              <a:t>mengetahui</a:t>
            </a:r>
            <a:r>
              <a:rPr lang="en-ID" dirty="0" smtClean="0"/>
              <a:t> </a:t>
            </a:r>
            <a:r>
              <a:rPr lang="en-ID" dirty="0" err="1" smtClean="0"/>
              <a:t>bagaimana</a:t>
            </a:r>
            <a:r>
              <a:rPr lang="en-ID" dirty="0" smtClean="0"/>
              <a:t> retail </a:t>
            </a:r>
            <a:r>
              <a:rPr lang="en-ID" dirty="0" err="1" smtClean="0"/>
              <a:t>seharusnya</a:t>
            </a:r>
            <a:r>
              <a:rPr lang="en-ID" dirty="0" smtClean="0"/>
              <a:t> </a:t>
            </a:r>
            <a:r>
              <a:rPr lang="en-ID" dirty="0" err="1" smtClean="0"/>
              <a:t>bertindak</a:t>
            </a:r>
            <a:r>
              <a:rPr lang="en-ID" dirty="0" smtClean="0"/>
              <a:t> </a:t>
            </a:r>
            <a:r>
              <a:rPr lang="en-ID" dirty="0" err="1" smtClean="0"/>
              <a:t>terhadap</a:t>
            </a:r>
            <a:r>
              <a:rPr lang="en-ID" dirty="0" smtClean="0"/>
              <a:t> </a:t>
            </a:r>
            <a:r>
              <a:rPr lang="en-ID" dirty="0" err="1" smtClean="0"/>
              <a:t>pelanggan</a:t>
            </a:r>
            <a:r>
              <a:rPr lang="en-ID" dirty="0" smtClean="0"/>
              <a:t> </a:t>
            </a:r>
            <a:r>
              <a:rPr lang="en-ID" dirty="0" err="1" smtClean="0"/>
              <a:t>mereka</a:t>
            </a:r>
            <a:r>
              <a:rPr lang="en-ID" dirty="0" smtClean="0"/>
              <a:t> </a:t>
            </a:r>
            <a:r>
              <a:rPr lang="en-ID" dirty="0" err="1" smtClean="0"/>
              <a:t>berdasarkan</a:t>
            </a:r>
            <a:r>
              <a:rPr lang="en-ID" dirty="0" smtClean="0"/>
              <a:t> </a:t>
            </a:r>
            <a:r>
              <a:rPr lang="en-ID" dirty="0" err="1" smtClean="0"/>
              <a:t>segmentasi</a:t>
            </a:r>
            <a:r>
              <a:rPr lang="en-ID" dirty="0" smtClean="0"/>
              <a:t> yang </a:t>
            </a:r>
            <a:r>
              <a:rPr lang="en-ID" dirty="0" err="1" smtClean="0"/>
              <a:t>akan</a:t>
            </a:r>
            <a:r>
              <a:rPr lang="en-ID" dirty="0" smtClean="0"/>
              <a:t> </a:t>
            </a:r>
            <a:r>
              <a:rPr lang="en-ID" dirty="0" err="1" smtClean="0"/>
              <a:t>dihasilkan</a:t>
            </a:r>
            <a:r>
              <a:rPr lang="en-ID" dirty="0" smtClean="0"/>
              <a:t> </a:t>
            </a:r>
            <a:r>
              <a:rPr lang="en-ID" dirty="0" err="1" smtClean="0"/>
              <a:t>nantinya</a:t>
            </a:r>
            <a:r>
              <a:rPr lang="en-ID" dirty="0" smtClean="0"/>
              <a:t>.</a:t>
            </a:r>
            <a:endParaRPr dirty="0"/>
          </a:p>
        </p:txBody>
      </p:sp>
      <p:sp>
        <p:nvSpPr>
          <p:cNvPr id="96" name="Google Shape;96;p1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991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3" name="object 3"/>
          <p:cNvSpPr/>
          <p:nvPr/>
        </p:nvSpPr>
        <p:spPr>
          <a:xfrm>
            <a:off x="692187" y="645584"/>
            <a:ext cx="7624229" cy="38523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5035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ctrTitle"/>
          </p:nvPr>
        </p:nvSpPr>
        <p:spPr>
          <a:xfrm>
            <a:off x="685800" y="3212150"/>
            <a:ext cx="5470376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155CC"/>
                </a:solidFill>
              </a:rPr>
              <a:t>2</a:t>
            </a:r>
            <a:r>
              <a:rPr lang="en" dirty="0" smtClean="0">
                <a:solidFill>
                  <a:srgbClr val="1155CC"/>
                </a:solidFill>
              </a:rPr>
              <a:t>.</a:t>
            </a:r>
            <a:endParaRPr dirty="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Dataset</a:t>
            </a:r>
            <a:endParaRPr dirty="0"/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3914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smtClean="0"/>
              <a:t> </a:t>
            </a:r>
            <a:endParaRPr dirty="0"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4294967295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929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69964"/>
            <a:ext cx="5511300" cy="3501986"/>
          </a:xfrm>
        </p:spPr>
        <p:txBody>
          <a:bodyPr/>
          <a:lstStyle/>
          <a:p>
            <a:pPr marL="114300" indent="0" algn="just">
              <a:buNone/>
            </a:pPr>
            <a:r>
              <a:rPr lang="en-US" dirty="0"/>
              <a:t>Dataset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data </a:t>
            </a:r>
            <a:r>
              <a:rPr lang="en-US" dirty="0" err="1"/>
              <a:t>transnasional</a:t>
            </a:r>
            <a:r>
              <a:rPr lang="en-US" dirty="0"/>
              <a:t> yang </a:t>
            </a:r>
            <a:r>
              <a:rPr lang="en-US" dirty="0" err="1"/>
              <a:t>berisi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yang </a:t>
            </a:r>
            <a:r>
              <a:rPr lang="en-US" dirty="0" err="1"/>
              <a:t>terjadi</a:t>
            </a:r>
            <a:r>
              <a:rPr lang="en-US" dirty="0"/>
              <a:t> </a:t>
            </a:r>
            <a:r>
              <a:rPr lang="id-ID" dirty="0"/>
              <a:t>selama setahun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ritel</a:t>
            </a:r>
            <a:r>
              <a:rPr lang="en-US" dirty="0"/>
              <a:t> online non-</a:t>
            </a:r>
            <a:r>
              <a:rPr lang="en-US" dirty="0" err="1"/>
              <a:t>toko</a:t>
            </a:r>
            <a:r>
              <a:rPr lang="en-US" dirty="0"/>
              <a:t> yang </a:t>
            </a:r>
            <a:r>
              <a:rPr lang="en-US" dirty="0" err="1"/>
              <a:t>terdaftar</a:t>
            </a:r>
            <a:r>
              <a:rPr lang="en-US" dirty="0"/>
              <a:t> di </a:t>
            </a:r>
            <a:r>
              <a:rPr lang="en-US" dirty="0" err="1"/>
              <a:t>Inggris</a:t>
            </a:r>
            <a:r>
              <a:rPr lang="en-US" dirty="0"/>
              <a:t>. Perusahaan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terutama</a:t>
            </a:r>
            <a:r>
              <a:rPr lang="en-US" dirty="0"/>
              <a:t> </a:t>
            </a:r>
            <a:r>
              <a:rPr lang="en-US" dirty="0" err="1"/>
              <a:t>menjual</a:t>
            </a:r>
            <a:r>
              <a:rPr lang="en-US" dirty="0"/>
              <a:t> </a:t>
            </a:r>
            <a:r>
              <a:rPr lang="en-US" dirty="0" err="1"/>
              <a:t>hadiah</a:t>
            </a:r>
            <a:r>
              <a:rPr lang="en-US" dirty="0"/>
              <a:t> </a:t>
            </a:r>
            <a:r>
              <a:rPr lang="en-US" dirty="0" err="1"/>
              <a:t>unik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segala</a:t>
            </a:r>
            <a:r>
              <a:rPr lang="en-US" dirty="0"/>
              <a:t> </a:t>
            </a:r>
            <a:r>
              <a:rPr lang="en-US" dirty="0" err="1" smtClean="0"/>
              <a:t>kado</a:t>
            </a:r>
            <a:r>
              <a:rPr lang="en-US" dirty="0" smtClean="0"/>
              <a:t>.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pelanggan</a:t>
            </a:r>
            <a:r>
              <a:rPr lang="en-US" dirty="0"/>
              <a:t> </a:t>
            </a:r>
            <a:r>
              <a:rPr lang="en-US" dirty="0" err="1" smtClean="0"/>
              <a:t>membeli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grosiran</a:t>
            </a:r>
            <a:r>
              <a:rPr lang="en-US" dirty="0" smtClean="0"/>
              <a:t>. </a:t>
            </a:r>
            <a:r>
              <a:rPr lang="en-US" dirty="0"/>
              <a:t>Dataset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berasal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dataset </a:t>
            </a:r>
            <a:r>
              <a:rPr lang="en-US" dirty="0" err="1"/>
              <a:t>Eceran</a:t>
            </a:r>
            <a:r>
              <a:rPr lang="en-US" dirty="0"/>
              <a:t> Online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repositori</a:t>
            </a:r>
            <a:r>
              <a:rPr lang="en-US" dirty="0"/>
              <a:t> </a:t>
            </a:r>
            <a:r>
              <a:rPr lang="en-US" dirty="0" err="1"/>
              <a:t>Pembelajaran</a:t>
            </a:r>
            <a:r>
              <a:rPr lang="en-US" dirty="0"/>
              <a:t> </a:t>
            </a:r>
            <a:r>
              <a:rPr lang="en-US" dirty="0" err="1"/>
              <a:t>Mesin</a:t>
            </a:r>
            <a:r>
              <a:rPr lang="en-US" dirty="0"/>
              <a:t> UCI </a:t>
            </a:r>
            <a:r>
              <a:rPr lang="en-ID" dirty="0" err="1"/>
              <a:t>yan</a:t>
            </a:r>
            <a:r>
              <a:rPr lang="id-ID" dirty="0"/>
              <a:t>g mana berisi tentang daftar pembelian dalam 1 tahun untuk 4.000 pelanggan. </a:t>
            </a:r>
            <a:r>
              <a:rPr lang="en-ID" dirty="0"/>
              <a:t> Akan </a:t>
            </a:r>
            <a:r>
              <a:rPr lang="en-ID" dirty="0" err="1"/>
              <a:t>tetapi</a:t>
            </a:r>
            <a:r>
              <a:rPr lang="en-ID" dirty="0"/>
              <a:t> </a:t>
            </a:r>
            <a:r>
              <a:rPr lang="en-ID" dirty="0" err="1"/>
              <a:t>pada</a:t>
            </a:r>
            <a:r>
              <a:rPr lang="en-ID" dirty="0"/>
              <a:t> </a:t>
            </a:r>
            <a:r>
              <a:rPr lang="en-ID" dirty="0" err="1"/>
              <a:t>tugas</a:t>
            </a:r>
            <a:r>
              <a:rPr lang="en-ID" dirty="0"/>
              <a:t> kali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dataset </a:t>
            </a:r>
            <a:r>
              <a:rPr lang="en-ID" dirty="0" err="1"/>
              <a:t>sebanyak</a:t>
            </a:r>
            <a:r>
              <a:rPr lang="en-ID" dirty="0"/>
              <a:t> 3000 data </a:t>
            </a:r>
            <a:r>
              <a:rPr lang="en-ID" dirty="0" err="1"/>
              <a:t>dari</a:t>
            </a:r>
            <a:r>
              <a:rPr lang="en-ID" dirty="0"/>
              <a:t> 541909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99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30181" y="1003117"/>
            <a:ext cx="6898203" cy="293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0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glamou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3450</TotalTime>
  <Words>990</Words>
  <Application>Microsoft Office PowerPoint</Application>
  <PresentationFormat>On-screen Show (16:9)</PresentationFormat>
  <Paragraphs>224</Paragraphs>
  <Slides>43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Trebuchet MS</vt:lpstr>
      <vt:lpstr>Lato Light</vt:lpstr>
      <vt:lpstr>Times New Roman</vt:lpstr>
      <vt:lpstr>Lato Hairline</vt:lpstr>
      <vt:lpstr>Eglamour template</vt:lpstr>
      <vt:lpstr>Segmentasi Pelanggan Berdasarkan Analisis RFM dan Kategori Produk Dengan  K-Means</vt:lpstr>
      <vt:lpstr>PowerPoint Presentation</vt:lpstr>
      <vt:lpstr>Chapter</vt:lpstr>
      <vt:lpstr>1. Pendahuluan</vt:lpstr>
      <vt:lpstr> </vt:lpstr>
      <vt:lpstr>PowerPoint Presentation</vt:lpstr>
      <vt:lpstr>2. Dataset</vt:lpstr>
      <vt:lpstr> </vt:lpstr>
      <vt:lpstr>PowerPoint Presentation</vt:lpstr>
      <vt:lpstr>PowerPoint Presentation</vt:lpstr>
      <vt:lpstr> </vt:lpstr>
      <vt:lpstr>3. Praprosesing</vt:lpstr>
      <vt:lpstr>Checking Missing Values</vt:lpstr>
      <vt:lpstr>Checking Duplicate Values</vt:lpstr>
      <vt:lpstr>Feature Exploration</vt:lpstr>
      <vt:lpstr>Invoice Number</vt:lpstr>
      <vt:lpstr>Negative Quantity</vt:lpstr>
      <vt:lpstr>StockCode</vt:lpstr>
      <vt:lpstr>Description</vt:lpstr>
      <vt:lpstr>Basket Price</vt:lpstr>
      <vt:lpstr> Data Preprocessing Step</vt:lpstr>
      <vt:lpstr>4. Metode Klasifikasi</vt:lpstr>
      <vt:lpstr>K-Means Algorithm</vt:lpstr>
      <vt:lpstr>Feature Engineering</vt:lpstr>
      <vt:lpstr> </vt:lpstr>
      <vt:lpstr>Pemilihan Fitur Untuk Klasifikasi</vt:lpstr>
      <vt:lpstr>Ringkasan Data Klasifikasi RFM</vt:lpstr>
      <vt:lpstr>Memilih nilai K</vt:lpstr>
      <vt:lpstr>Modelling K-Means</vt:lpstr>
      <vt:lpstr>Nilai Recency Untuk Tiap Cluster</vt:lpstr>
      <vt:lpstr>Nilai Frequency Untuk Tiap Cluster</vt:lpstr>
      <vt:lpstr>Nilai Monetary Untuk Tiap Cluster</vt:lpstr>
      <vt:lpstr> Distribusi ketiga indikator RFM</vt:lpstr>
      <vt:lpstr>Ringkasan Dataset Produk</vt:lpstr>
      <vt:lpstr>Memilih nilai K</vt:lpstr>
      <vt:lpstr>Hasil Cluster Pelanggan Berdasarkan Kategori Produk Yang Dibeli</vt:lpstr>
      <vt:lpstr>5. Hasil</vt:lpstr>
      <vt:lpstr>Analisis Cluster Planggan Berdasarkan RFM</vt:lpstr>
      <vt:lpstr>Analisis Cluster Pelanggan Berdasarkan Kategori Produk</vt:lpstr>
      <vt:lpstr>6. Kesimpulan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anwar petrus</dc:creator>
  <cp:lastModifiedBy>Windows User</cp:lastModifiedBy>
  <cp:revision>40</cp:revision>
  <dcterms:modified xsi:type="dcterms:W3CDTF">2019-12-10T19:27:35Z</dcterms:modified>
</cp:coreProperties>
</file>